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66" d="100"/>
          <a:sy n="66" d="100"/>
        </p:scale>
        <p:origin x="1536" y="19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labs-jupyter-spacex-Data%20wrangling-v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jupyter-labs-eda-dataviz-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lab-jupyter-launch-site-location-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SpaceX-Machine-Learning-Prediction-Part-5-v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Shivasharanu-SN/Data-Science/tree/main/Applied%20data%20science%20project"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jupyter-labs-spacex-data-collection-api-v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hivasharanu-SN/Data-Science/blob/main/Applied%20data%20science%20project/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Name : </a:t>
            </a:r>
            <a:r>
              <a:rPr lang="en-US" dirty="0" err="1">
                <a:solidFill>
                  <a:schemeClr val="bg2"/>
                </a:solidFill>
                <a:latin typeface="Abadi"/>
                <a:ea typeface="SF Pro" pitchFamily="2" charset="0"/>
                <a:cs typeface="SF Pro" pitchFamily="2" charset="0"/>
              </a:rPr>
              <a:t>Shivasharanu</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Date :  July 14,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797669" cy="4351338"/>
          </a:xfrm>
          <a:prstGeom prst="rect">
            <a:avLst/>
          </a:prstGeom>
        </p:spPr>
        <p:txBody>
          <a:bodyPr/>
          <a:lstStyle/>
          <a:p>
            <a:r>
              <a:rPr lang="en-US" sz="2400" dirty="0"/>
              <a:t>The collected data was processed by cleaning null values, converting data types, engineering new features (e.g., landing outcome), and preparing it for analysis and modeling.</a:t>
            </a:r>
          </a:p>
          <a:p>
            <a:r>
              <a:rPr lang="en-US" sz="2200" dirty="0">
                <a:solidFill>
                  <a:schemeClr val="accent3">
                    <a:lumMod val="25000"/>
                  </a:schemeClr>
                </a:solidFill>
                <a:latin typeface="Abadi" panose="020B0604020104020204" pitchFamily="34" charset="0"/>
              </a:rPr>
              <a:t>GitHub URL of your completed data wrangling related notebooks </a:t>
            </a:r>
            <a:r>
              <a:rPr lang="en-US" sz="2200" dirty="0">
                <a:solidFill>
                  <a:schemeClr val="accent3">
                    <a:lumMod val="25000"/>
                  </a:schemeClr>
                </a:solidFill>
                <a:latin typeface="Abadi" panose="020B0604020104020204" pitchFamily="34" charset="0"/>
                <a:hlinkClick r:id="rId3"/>
              </a:rPr>
              <a:t>https://github.com/Shivasharanu-SN/Data-Science/blob/main/Applied%20data%20science%20project/labs-jupyter-spacex-Data%20wrangling-v2.ipynb</a:t>
            </a:r>
            <a:r>
              <a:rPr lang="en-US" sz="2200" dirty="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F3EAAB30-86B8-E985-E1A6-E0D0D9E63CCB}"/>
              </a:ext>
            </a:extLst>
          </p:cNvPr>
          <p:cNvPicPr>
            <a:picLocks noChangeAspect="1"/>
          </p:cNvPicPr>
          <p:nvPr/>
        </p:nvPicPr>
        <p:blipFill>
          <a:blip r:embed="rId4"/>
          <a:stretch>
            <a:fillRect/>
          </a:stretch>
        </p:blipFill>
        <p:spPr>
          <a:xfrm>
            <a:off x="5733447" y="1825625"/>
            <a:ext cx="5724525" cy="375285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400" dirty="0"/>
              <a:t>Various charts such as</a:t>
            </a:r>
            <a:r>
              <a:rPr lang="en-US" sz="2400" b="1" dirty="0"/>
              <a:t> scatter plots, pie charts, bar graphs, and geospatial maps</a:t>
            </a:r>
            <a:r>
              <a:rPr lang="en-US" sz="2400" dirty="0"/>
              <a:t> were used to explore feature distributions, analyze relationships (e.g., payload vs. success), compare launch site performance, and visualize geographical launch patterns to gain insights into the factors influencing landing success.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EDA with data visualization notebook </a:t>
            </a:r>
            <a:r>
              <a:rPr lang="en-US" sz="2200" dirty="0">
                <a:solidFill>
                  <a:schemeClr val="accent3">
                    <a:lumMod val="25000"/>
                  </a:schemeClr>
                </a:solidFill>
                <a:latin typeface="Abadi" panose="020B0604020104020204" pitchFamily="34" charset="0"/>
                <a:hlinkClick r:id="rId3"/>
              </a:rPr>
              <a:t>https://github.com/Shivasharanu-SN/Data-Science/blob/main/Applied%20data%20science%20project/jupyter-labs-eda-dataviz-v2.ipynb</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2400"/>
            <a:ext cx="10687962" cy="5004811"/>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SELECT statements to retrieve key columns such as Launch Site, Payload Mass, and Mission Outcome.</a:t>
            </a:r>
          </a:p>
          <a:p>
            <a:pPr>
              <a:lnSpc>
                <a:spcPct val="100000"/>
              </a:lnSpc>
              <a:spcBef>
                <a:spcPts val="1400"/>
              </a:spcBef>
            </a:pPr>
            <a:r>
              <a:rPr lang="en-US" sz="2000" dirty="0">
                <a:solidFill>
                  <a:schemeClr val="accent3">
                    <a:lumMod val="25000"/>
                  </a:schemeClr>
                </a:solidFill>
                <a:latin typeface="Abadi"/>
              </a:rPr>
              <a:t>WHERE clauses to filter data based on conditions like Landing Outcome = 'Success' or specific Launch Site.</a:t>
            </a:r>
          </a:p>
          <a:p>
            <a:pPr>
              <a:lnSpc>
                <a:spcPct val="100000"/>
              </a:lnSpc>
              <a:spcBef>
                <a:spcPts val="1400"/>
              </a:spcBef>
            </a:pPr>
            <a:r>
              <a:rPr lang="en-US" sz="2000" dirty="0">
                <a:solidFill>
                  <a:schemeClr val="accent3">
                    <a:lumMod val="25000"/>
                  </a:schemeClr>
                </a:solidFill>
                <a:latin typeface="Abadi"/>
              </a:rPr>
              <a:t>GROUP BY queries to aggregate data by Launch Site and Orbit to count successes or failures.</a:t>
            </a:r>
          </a:p>
          <a:p>
            <a:pPr>
              <a:lnSpc>
                <a:spcPct val="100000"/>
              </a:lnSpc>
              <a:spcBef>
                <a:spcPts val="1400"/>
              </a:spcBef>
            </a:pPr>
            <a:r>
              <a:rPr lang="en-US" sz="2000" dirty="0">
                <a:solidFill>
                  <a:schemeClr val="accent3">
                    <a:lumMod val="25000"/>
                  </a:schemeClr>
                </a:solidFill>
                <a:latin typeface="Abadi"/>
              </a:rPr>
              <a:t>ORDER BY to sort launch records by payload mass, success rate, or launch date. </a:t>
            </a:r>
          </a:p>
          <a:p>
            <a:pPr>
              <a:lnSpc>
                <a:spcPct val="100000"/>
              </a:lnSpc>
              <a:spcBef>
                <a:spcPts val="1400"/>
              </a:spcBef>
            </a:pPr>
            <a:r>
              <a:rPr lang="en-US" sz="2000" dirty="0">
                <a:solidFill>
                  <a:schemeClr val="accent3">
                    <a:lumMod val="25000"/>
                  </a:schemeClr>
                </a:solidFill>
                <a:latin typeface="Abadi"/>
              </a:rPr>
              <a:t>COUNT() and AVG() functions to calculate total successful landings and average payload.</a:t>
            </a:r>
          </a:p>
          <a:p>
            <a:pPr>
              <a:lnSpc>
                <a:spcPct val="100000"/>
              </a:lnSpc>
              <a:spcBef>
                <a:spcPts val="1400"/>
              </a:spcBef>
            </a:pPr>
            <a:r>
              <a:rPr lang="en-US" sz="2000" dirty="0">
                <a:solidFill>
                  <a:schemeClr val="accent3">
                    <a:lumMod val="25000"/>
                  </a:schemeClr>
                </a:solidFill>
                <a:latin typeface="Abadi"/>
              </a:rPr>
              <a:t>LIMIT to display top N results (e.g., top 5 successful sites).</a:t>
            </a: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GitHub URL of your completed EDA with SQL notebook </a:t>
            </a:r>
            <a:r>
              <a:rPr lang="en-US" sz="2000" dirty="0">
                <a:solidFill>
                  <a:schemeClr val="accent3">
                    <a:lumMod val="25000"/>
                  </a:schemeClr>
                </a:solidFill>
                <a:latin typeface="Abadi" panose="020B0604020104020204" pitchFamily="34" charset="0"/>
                <a:hlinkClick r:id="rId3"/>
              </a:rPr>
              <a:t>https://github.com/Shivasharanu-SN/Data-Science/blob/main/Applied%20data%20science%20project/jupyter-labs-eda-sql-coursera_sqllite.ipynb</a:t>
            </a:r>
            <a:r>
              <a:rPr lang="en-US" sz="2000" dirty="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2080"/>
            <a:ext cx="10687961" cy="5025131"/>
          </a:xfrm>
          <a:prstGeom prst="rect">
            <a:avLst/>
          </a:prstGeom>
        </p:spPr>
        <p:txBody>
          <a:bodyPr>
            <a:normAutofit fontScale="40000" lnSpcReduction="20000"/>
          </a:bodyPr>
          <a:lstStyle/>
          <a:p>
            <a:pPr>
              <a:lnSpc>
                <a:spcPct val="100000"/>
              </a:lnSpc>
              <a:spcBef>
                <a:spcPts val="1400"/>
              </a:spcBef>
            </a:pPr>
            <a:r>
              <a:rPr lang="en-US" sz="4600" dirty="0">
                <a:latin typeface="Abadi" panose="020B0604020104020204" pitchFamily="34" charset="0"/>
              </a:rPr>
              <a:t>We created multiple interactive Folium maps to visualize launch site locations, proximity to key infrastructure, and outcomes of SpaceX missions using markers, circles, lines, and popups for detailed spatial insights.</a:t>
            </a:r>
          </a:p>
          <a:p>
            <a:pPr>
              <a:lnSpc>
                <a:spcPct val="100000"/>
              </a:lnSpc>
              <a:spcBef>
                <a:spcPts val="1400"/>
              </a:spcBef>
            </a:pPr>
            <a:r>
              <a:rPr lang="en-US" sz="4600" b="1" dirty="0">
                <a:solidFill>
                  <a:schemeClr val="accent3">
                    <a:lumMod val="25000"/>
                  </a:schemeClr>
                </a:solidFill>
                <a:latin typeface="Abadi" panose="020B0604020104020204" pitchFamily="34" charset="0"/>
              </a:rPr>
              <a:t>Markers</a:t>
            </a:r>
            <a:r>
              <a:rPr lang="en-US" sz="4600" dirty="0">
                <a:solidFill>
                  <a:schemeClr val="accent3">
                    <a:lumMod val="25000"/>
                  </a:schemeClr>
                </a:solidFill>
                <a:latin typeface="Abadi" panose="020B0604020104020204" pitchFamily="34" charset="0"/>
              </a:rPr>
              <a:t>: Placed on launch sites and key locations (e.g., coastline, cities) to visually represent their coordinates and roles in analysis.</a:t>
            </a:r>
          </a:p>
          <a:p>
            <a:pPr>
              <a:lnSpc>
                <a:spcPct val="100000"/>
              </a:lnSpc>
              <a:spcBef>
                <a:spcPts val="1400"/>
              </a:spcBef>
            </a:pPr>
            <a:r>
              <a:rPr lang="en-US" sz="4600" b="1" dirty="0" err="1">
                <a:solidFill>
                  <a:schemeClr val="accent3">
                    <a:lumMod val="25000"/>
                  </a:schemeClr>
                </a:solidFill>
                <a:latin typeface="Abadi" panose="020B0604020104020204" pitchFamily="34" charset="0"/>
              </a:rPr>
              <a:t>CircleMarkers</a:t>
            </a:r>
            <a:r>
              <a:rPr lang="en-US" sz="4600" dirty="0">
                <a:solidFill>
                  <a:schemeClr val="accent3">
                    <a:lumMod val="25000"/>
                  </a:schemeClr>
                </a:solidFill>
                <a:latin typeface="Abadi" panose="020B0604020104020204" pitchFamily="34" charset="0"/>
              </a:rPr>
              <a:t>: Used to indicate launch sites with varying color or size to reflect success/failure status.</a:t>
            </a:r>
          </a:p>
          <a:p>
            <a:pPr>
              <a:lnSpc>
                <a:spcPct val="100000"/>
              </a:lnSpc>
              <a:spcBef>
                <a:spcPts val="1400"/>
              </a:spcBef>
            </a:pPr>
            <a:r>
              <a:rPr lang="en-US" sz="4600" b="1" dirty="0">
                <a:solidFill>
                  <a:schemeClr val="accent3">
                    <a:lumMod val="25000"/>
                  </a:schemeClr>
                </a:solidFill>
                <a:latin typeface="Abadi" panose="020B0604020104020204" pitchFamily="34" charset="0"/>
              </a:rPr>
              <a:t>Lines (</a:t>
            </a:r>
            <a:r>
              <a:rPr lang="en-US" sz="4600" b="1" dirty="0" err="1">
                <a:solidFill>
                  <a:schemeClr val="accent3">
                    <a:lumMod val="25000"/>
                  </a:schemeClr>
                </a:solidFill>
                <a:latin typeface="Abadi" panose="020B0604020104020204" pitchFamily="34" charset="0"/>
              </a:rPr>
              <a:t>PolyLines</a:t>
            </a:r>
            <a:r>
              <a:rPr lang="en-US" sz="4600" b="1" dirty="0">
                <a:solidFill>
                  <a:schemeClr val="accent3">
                    <a:lumMod val="25000"/>
                  </a:schemeClr>
                </a:solidFill>
                <a:latin typeface="Abadi" panose="020B0604020104020204" pitchFamily="34" charset="0"/>
              </a:rPr>
              <a:t>)</a:t>
            </a:r>
            <a:r>
              <a:rPr lang="en-US" sz="4600" dirty="0">
                <a:solidFill>
                  <a:schemeClr val="accent3">
                    <a:lumMod val="25000"/>
                  </a:schemeClr>
                </a:solidFill>
                <a:latin typeface="Abadi" panose="020B0604020104020204" pitchFamily="34" charset="0"/>
              </a:rPr>
              <a:t>: Drawn between launch sites and nearest features (e.g., coastline, railways, highways) to show proximity and analyze logistic relationships.</a:t>
            </a:r>
          </a:p>
          <a:p>
            <a:pPr>
              <a:lnSpc>
                <a:spcPct val="100000"/>
              </a:lnSpc>
              <a:spcBef>
                <a:spcPts val="1400"/>
              </a:spcBef>
            </a:pPr>
            <a:r>
              <a:rPr lang="en-US" sz="4600" b="1" dirty="0">
                <a:solidFill>
                  <a:schemeClr val="accent3">
                    <a:lumMod val="25000"/>
                  </a:schemeClr>
                </a:solidFill>
                <a:latin typeface="Abadi" panose="020B0604020104020204" pitchFamily="34" charset="0"/>
              </a:rPr>
              <a:t>Popup Labels / Tooltips</a:t>
            </a:r>
            <a:r>
              <a:rPr lang="en-US" sz="4600" dirty="0">
                <a:solidFill>
                  <a:schemeClr val="accent3">
                    <a:lumMod val="25000"/>
                  </a:schemeClr>
                </a:solidFill>
                <a:latin typeface="Abadi" panose="020B0604020104020204" pitchFamily="34" charset="0"/>
              </a:rPr>
              <a:t>: Added to markers to display detailed information like site name or distance.</a:t>
            </a:r>
          </a:p>
          <a:p>
            <a:pPr>
              <a:lnSpc>
                <a:spcPct val="100000"/>
              </a:lnSpc>
              <a:spcBef>
                <a:spcPts val="1400"/>
              </a:spcBef>
            </a:pPr>
            <a:r>
              <a:rPr lang="en-US" sz="4600" b="1" dirty="0">
                <a:solidFill>
                  <a:schemeClr val="accent3">
                    <a:lumMod val="25000"/>
                  </a:schemeClr>
                </a:solidFill>
                <a:latin typeface="Abadi" panose="020B0604020104020204" pitchFamily="34" charset="0"/>
              </a:rPr>
              <a:t>Distance Markers (</a:t>
            </a:r>
            <a:r>
              <a:rPr lang="en-US" sz="4600" b="1" dirty="0" err="1">
                <a:solidFill>
                  <a:schemeClr val="accent3">
                    <a:lumMod val="25000"/>
                  </a:schemeClr>
                </a:solidFill>
                <a:latin typeface="Abadi" panose="020B0604020104020204" pitchFamily="34" charset="0"/>
              </a:rPr>
              <a:t>DivIcon</a:t>
            </a:r>
            <a:r>
              <a:rPr lang="en-US" sz="4600" b="1" dirty="0">
                <a:solidFill>
                  <a:schemeClr val="accent3">
                    <a:lumMod val="25000"/>
                  </a:schemeClr>
                </a:solidFill>
                <a:latin typeface="Abadi" panose="020B0604020104020204" pitchFamily="34" charset="0"/>
              </a:rPr>
              <a:t>)</a:t>
            </a:r>
            <a:r>
              <a:rPr lang="en-US" sz="4600" dirty="0">
                <a:solidFill>
                  <a:schemeClr val="accent3">
                    <a:lumMod val="25000"/>
                  </a:schemeClr>
                </a:solidFill>
                <a:latin typeface="Abadi" panose="020B0604020104020204" pitchFamily="34" charset="0"/>
              </a:rPr>
              <a:t>: Used to display the calculated distances between launch sites and nearby features directly on the map.</a:t>
            </a:r>
          </a:p>
          <a:p>
            <a:pPr marL="0" indent="0">
              <a:lnSpc>
                <a:spcPct val="100000"/>
              </a:lnSpc>
              <a:spcBef>
                <a:spcPts val="1400"/>
              </a:spcBef>
              <a:buNone/>
            </a:pPr>
            <a:endParaRPr lang="en-US" sz="4600" dirty="0">
              <a:solidFill>
                <a:schemeClr val="accent3">
                  <a:lumMod val="25000"/>
                </a:schemeClr>
              </a:solidFill>
              <a:latin typeface="Abadi" panose="020B0604020104020204" pitchFamily="34" charset="0"/>
            </a:endParaRPr>
          </a:p>
          <a:p>
            <a:pPr>
              <a:lnSpc>
                <a:spcPct val="100000"/>
              </a:lnSpc>
              <a:spcBef>
                <a:spcPts val="1400"/>
              </a:spcBef>
            </a:pPr>
            <a:r>
              <a:rPr lang="en-US" sz="4600" dirty="0">
                <a:solidFill>
                  <a:schemeClr val="accent3">
                    <a:lumMod val="25000"/>
                  </a:schemeClr>
                </a:solidFill>
                <a:latin typeface="Abadi" panose="020B0604020104020204" pitchFamily="34" charset="0"/>
              </a:rPr>
              <a:t>GitHub URL of your completed interactive map with Folium map </a:t>
            </a:r>
            <a:r>
              <a:rPr lang="en-US" sz="4600" dirty="0">
                <a:solidFill>
                  <a:schemeClr val="accent3">
                    <a:lumMod val="25000"/>
                  </a:schemeClr>
                </a:solidFill>
                <a:latin typeface="Abadi" panose="020B0604020104020204" pitchFamily="34" charset="0"/>
                <a:hlinkClick r:id="rId3"/>
              </a:rPr>
              <a:t>https://github.com/Shivasharanu-SN/Data-Science/blob/main/Applied%20data%20science%20project/lab-jupyter-launch-site-location-v2.ipynb</a:t>
            </a:r>
            <a:r>
              <a:rPr lang="en-US" sz="4600" dirty="0">
                <a:solidFill>
                  <a:schemeClr val="accent3">
                    <a:lumMod val="25000"/>
                  </a:schemeClr>
                </a:solidFill>
                <a:latin typeface="Abadi" panose="020B0604020104020204" pitchFamily="34" charset="0"/>
              </a:rPr>
              <a:t> </a:t>
            </a:r>
            <a:endParaRPr lang="en-US" sz="4600" dirty="0">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2880"/>
            <a:ext cx="10687962" cy="4866470"/>
          </a:xfrm>
          <a:prstGeom prst="rect">
            <a:avLst/>
          </a:prstGeom>
        </p:spPr>
        <p:txBody>
          <a:bodyPr vert="horz" lIns="91440" tIns="45720" rIns="91440" bIns="45720" rtlCol="0" anchor="t">
            <a:normAutofit fontScale="62500" lnSpcReduction="20000"/>
          </a:bodyPr>
          <a:lstStyle/>
          <a:p>
            <a:pPr>
              <a:lnSpc>
                <a:spcPct val="100000"/>
              </a:lnSpc>
              <a:spcBef>
                <a:spcPts val="1400"/>
              </a:spcBef>
            </a:pPr>
            <a:r>
              <a:rPr lang="en-US" sz="2900" dirty="0">
                <a:latin typeface="Abadi" panose="020B0604020104020204" pitchFamily="34" charset="0"/>
              </a:rPr>
              <a:t>The dashboard was built using </a:t>
            </a:r>
            <a:r>
              <a:rPr lang="en-US" sz="2900" b="1" dirty="0" err="1">
                <a:latin typeface="Abadi" panose="020B0604020104020204" pitchFamily="34" charset="0"/>
              </a:rPr>
              <a:t>Plotly</a:t>
            </a:r>
            <a:r>
              <a:rPr lang="en-US" sz="2900" b="1" dirty="0">
                <a:latin typeface="Abadi" panose="020B0604020104020204" pitchFamily="34" charset="0"/>
              </a:rPr>
              <a:t> Dash</a:t>
            </a:r>
            <a:r>
              <a:rPr lang="en-US" sz="2900" dirty="0">
                <a:latin typeface="Abadi" panose="020B0604020104020204" pitchFamily="34" charset="0"/>
              </a:rPr>
              <a:t>, incorporating interactive components like pie charts, scatter plots, dropdowns, and sliders to explore SpaceX launch data dynamically.</a:t>
            </a:r>
          </a:p>
          <a:p>
            <a:pPr>
              <a:lnSpc>
                <a:spcPct val="100000"/>
              </a:lnSpc>
              <a:spcBef>
                <a:spcPts val="1400"/>
              </a:spcBef>
            </a:pPr>
            <a:r>
              <a:rPr lang="en-US" sz="2900" dirty="0">
                <a:solidFill>
                  <a:schemeClr val="accent3">
                    <a:lumMod val="25000"/>
                  </a:schemeClr>
                </a:solidFill>
                <a:latin typeface="Abadi" panose="020B0604020104020204" pitchFamily="34" charset="0"/>
              </a:rPr>
              <a:t>Pie Chart: Shows overall success distribution across all launch sites or compares success vs. failure for a selected site — helps understand site-wise performance.</a:t>
            </a:r>
          </a:p>
          <a:p>
            <a:pPr>
              <a:lnSpc>
                <a:spcPct val="100000"/>
              </a:lnSpc>
              <a:spcBef>
                <a:spcPts val="1400"/>
              </a:spcBef>
            </a:pPr>
            <a:r>
              <a:rPr lang="en-US" sz="2900" dirty="0">
                <a:solidFill>
                  <a:schemeClr val="accent3">
                    <a:lumMod val="25000"/>
                  </a:schemeClr>
                </a:solidFill>
                <a:latin typeface="Abadi" panose="020B0604020104020204" pitchFamily="34" charset="0"/>
              </a:rPr>
              <a:t>Scatter Plot: Displays the relationship between payload mass and landing success — used to identify trends or thresholds affecting outcomes.</a:t>
            </a:r>
          </a:p>
          <a:p>
            <a:pPr>
              <a:lnSpc>
                <a:spcPct val="100000"/>
              </a:lnSpc>
              <a:spcBef>
                <a:spcPts val="1400"/>
              </a:spcBef>
            </a:pPr>
            <a:r>
              <a:rPr lang="en-US" sz="2900" dirty="0">
                <a:solidFill>
                  <a:schemeClr val="accent3">
                    <a:lumMod val="25000"/>
                  </a:schemeClr>
                </a:solidFill>
                <a:latin typeface="Abadi" panose="020B0604020104020204" pitchFamily="34" charset="0"/>
              </a:rPr>
              <a:t>Dropdown Menu: Allows users to select a specific launch site or view data for all sites — enables targeted analysis.</a:t>
            </a:r>
          </a:p>
          <a:p>
            <a:pPr>
              <a:lnSpc>
                <a:spcPct val="100000"/>
              </a:lnSpc>
              <a:spcBef>
                <a:spcPts val="1400"/>
              </a:spcBef>
            </a:pPr>
            <a:r>
              <a:rPr lang="en-US" sz="2900" dirty="0">
                <a:solidFill>
                  <a:schemeClr val="accent3">
                    <a:lumMod val="25000"/>
                  </a:schemeClr>
                </a:solidFill>
                <a:latin typeface="Abadi" panose="020B0604020104020204" pitchFamily="34" charset="0"/>
              </a:rPr>
              <a:t>Range Slider: Lets users filter payload mass range — helps explore how different payload sizes impact success rate.</a:t>
            </a:r>
          </a:p>
          <a:p>
            <a:pPr>
              <a:lnSpc>
                <a:spcPct val="100000"/>
              </a:lnSpc>
              <a:spcBef>
                <a:spcPts val="1400"/>
              </a:spcBef>
            </a:pPr>
            <a:r>
              <a:rPr lang="en-US" sz="2900" dirty="0">
                <a:solidFill>
                  <a:schemeClr val="accent3">
                    <a:lumMod val="25000"/>
                  </a:schemeClr>
                </a:solidFill>
                <a:latin typeface="Abadi" panose="020B0604020104020204" pitchFamily="34" charset="0"/>
              </a:rPr>
              <a:t>Dynamic Updates: All charts respond to user inputs (site selection, payload range) — makes the dashboard interactive and user-driven.</a:t>
            </a:r>
          </a:p>
          <a:p>
            <a:pPr>
              <a:lnSpc>
                <a:spcPct val="100000"/>
              </a:lnSpc>
              <a:spcBef>
                <a:spcPts val="1400"/>
              </a:spcBef>
            </a:pPr>
            <a:endParaRPr lang="en-US" sz="2900" dirty="0">
              <a:solidFill>
                <a:schemeClr val="accent3">
                  <a:lumMod val="25000"/>
                </a:schemeClr>
              </a:solidFill>
              <a:latin typeface="Abadi" panose="020B0604020104020204" pitchFamily="34" charset="0"/>
            </a:endParaRPr>
          </a:p>
          <a:p>
            <a:pPr>
              <a:lnSpc>
                <a:spcPct val="100000"/>
              </a:lnSpc>
              <a:spcBef>
                <a:spcPts val="1400"/>
              </a:spcBef>
            </a:pPr>
            <a:r>
              <a:rPr lang="en-US" sz="2900" dirty="0">
                <a:solidFill>
                  <a:schemeClr val="accent3">
                    <a:lumMod val="25000"/>
                  </a:schemeClr>
                </a:solidFill>
                <a:latin typeface="Abadi" panose="020B0604020104020204" pitchFamily="34" charset="0"/>
              </a:rPr>
              <a:t>Add the GitHub URL of your completed </a:t>
            </a:r>
            <a:r>
              <a:rPr lang="en-US" sz="2900" dirty="0" err="1">
                <a:solidFill>
                  <a:schemeClr val="accent3">
                    <a:lumMod val="25000"/>
                  </a:schemeClr>
                </a:solidFill>
                <a:latin typeface="Abadi" panose="020B0604020104020204" pitchFamily="34" charset="0"/>
              </a:rPr>
              <a:t>Plotly</a:t>
            </a:r>
            <a:r>
              <a:rPr lang="en-US" sz="2900" dirty="0">
                <a:solidFill>
                  <a:schemeClr val="accent3">
                    <a:lumMod val="25000"/>
                  </a:schemeClr>
                </a:solidFill>
                <a:latin typeface="Abadi" panose="020B0604020104020204" pitchFamily="34" charset="0"/>
              </a:rPr>
              <a:t> Dash lab, as an external reference and peer-review purpose </a:t>
            </a:r>
            <a:r>
              <a:rPr lang="en-US" sz="2900" dirty="0">
                <a:solidFill>
                  <a:schemeClr val="accent3">
                    <a:lumMod val="25000"/>
                  </a:schemeClr>
                </a:solidFill>
                <a:latin typeface="Abadi" panose="020B0604020104020204" pitchFamily="34" charset="0"/>
                <a:hlinkClick r:id="rId3"/>
              </a:rPr>
              <a:t>https://github.com/Shivasharanu-SN/Data-Science/blob/main/Applied%20data%20science%20project/spacex-dash-app.py</a:t>
            </a:r>
            <a:r>
              <a:rPr lang="en-US" sz="29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035904" cy="4351338"/>
          </a:xfrm>
          <a:prstGeom prst="rect">
            <a:avLst/>
          </a:prstGeom>
        </p:spPr>
        <p:txBody>
          <a:bodyPr>
            <a:normAutofit fontScale="92500"/>
          </a:bodyPr>
          <a:lstStyle/>
          <a:p>
            <a:pPr>
              <a:lnSpc>
                <a:spcPct val="100000"/>
              </a:lnSpc>
              <a:spcBef>
                <a:spcPts val="1400"/>
              </a:spcBef>
            </a:pPr>
            <a:r>
              <a:rPr lang="en-US" sz="2400" dirty="0"/>
              <a:t>We built multiple classification models (Logistic Regression, SVM, Decision Tree, KNN), tuned them using </a:t>
            </a:r>
            <a:r>
              <a:rPr lang="en-US" sz="2400" b="1" dirty="0" err="1"/>
              <a:t>GridSearchCV</a:t>
            </a:r>
            <a:r>
              <a:rPr lang="en-US" sz="2400" dirty="0"/>
              <a:t> with 10-fold cross-validation, evaluated them using accuracy scores, and selected the </a:t>
            </a:r>
            <a:r>
              <a:rPr lang="en-US" sz="2400" b="1" dirty="0"/>
              <a:t>best-performing model</a:t>
            </a:r>
            <a:r>
              <a:rPr lang="en-US" sz="2400" dirty="0"/>
              <a:t> based on validation performance.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predictive analysis lab </a:t>
            </a:r>
            <a:r>
              <a:rPr lang="en-US" sz="2200" dirty="0">
                <a:solidFill>
                  <a:schemeClr val="accent3">
                    <a:lumMod val="25000"/>
                  </a:schemeClr>
                </a:solidFill>
                <a:latin typeface="Abadi" panose="020B0604020104020204" pitchFamily="34" charset="0"/>
                <a:hlinkClick r:id="rId3"/>
              </a:rPr>
              <a:t>https://github.com/Shivasharanu-SN/Data-Science/blob/main/Applied%20data%20science%20project/SpaceX-Machine-Learning-Prediction-Part-5-v1.ipynb</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Picture 5">
            <a:extLst>
              <a:ext uri="{FF2B5EF4-FFF2-40B4-BE49-F238E27FC236}">
                <a16:creationId xmlns:a16="http://schemas.microsoft.com/office/drawing/2014/main" id="{0206D1C9-3484-05A1-4226-18F0B0596E79}"/>
              </a:ext>
            </a:extLst>
          </p:cNvPr>
          <p:cNvPicPr>
            <a:picLocks noChangeAspect="1"/>
          </p:cNvPicPr>
          <p:nvPr/>
        </p:nvPicPr>
        <p:blipFill>
          <a:blip r:embed="rId4"/>
          <a:stretch>
            <a:fillRect/>
          </a:stretch>
        </p:blipFill>
        <p:spPr>
          <a:xfrm>
            <a:off x="7591981" y="1461023"/>
            <a:ext cx="3865991" cy="5396977"/>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574801"/>
            <a:ext cx="11218789" cy="52832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Launch success was found to vary significantly by launch site, orbit, and payload size.</a:t>
            </a:r>
          </a:p>
          <a:p>
            <a:pPr lvl="1">
              <a:lnSpc>
                <a:spcPct val="100000"/>
              </a:lnSpc>
              <a:spcBef>
                <a:spcPts val="1400"/>
              </a:spcBef>
            </a:pPr>
            <a:r>
              <a:rPr lang="en-US" sz="2000" dirty="0">
                <a:solidFill>
                  <a:schemeClr val="accent3">
                    <a:lumMod val="25000"/>
                  </a:schemeClr>
                </a:solidFill>
                <a:latin typeface="Abadi" panose="020B0604020104020204" pitchFamily="34" charset="0"/>
              </a:rPr>
              <a:t>Payloads within a moderate range showed higher success rates compared to extreme values.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a:t>
            </a:r>
          </a:p>
          <a:p>
            <a:pPr lvl="1">
              <a:lnSpc>
                <a:spcPct val="100000"/>
              </a:lnSpc>
              <a:spcBef>
                <a:spcPts val="1400"/>
              </a:spcBef>
            </a:pPr>
            <a:r>
              <a:rPr lang="en-US" sz="2000" dirty="0">
                <a:solidFill>
                  <a:schemeClr val="accent3">
                    <a:lumMod val="25000"/>
                  </a:schemeClr>
                </a:solidFill>
                <a:latin typeface="Abadi" panose="020B0604020104020204" pitchFamily="34" charset="0"/>
              </a:rPr>
              <a:t>The dashboard allowed dynamic filtering by launch site and payload range.</a:t>
            </a:r>
          </a:p>
          <a:p>
            <a:pPr lvl="1">
              <a:lnSpc>
                <a:spcPct val="100000"/>
              </a:lnSpc>
              <a:spcBef>
                <a:spcPts val="1400"/>
              </a:spcBef>
            </a:pPr>
            <a:r>
              <a:rPr lang="en-US" sz="2000" dirty="0">
                <a:solidFill>
                  <a:schemeClr val="accent3">
                    <a:lumMod val="25000"/>
                  </a:schemeClr>
                </a:solidFill>
                <a:latin typeface="Abadi" panose="020B0604020104020204" pitchFamily="34" charset="0"/>
              </a:rPr>
              <a:t>Visual updates in pie and scatter plots provided real-time exploratory insights.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Among all models, Decision Tree performed best with the highest validation accuracy.</a:t>
            </a:r>
          </a:p>
          <a:p>
            <a:pPr lvl="1">
              <a:lnSpc>
                <a:spcPct val="100000"/>
              </a:lnSpc>
              <a:spcBef>
                <a:spcPts val="1400"/>
              </a:spcBef>
            </a:pPr>
            <a:r>
              <a:rPr lang="en-US" sz="2000" dirty="0">
                <a:solidFill>
                  <a:schemeClr val="accent3">
                    <a:lumMod val="25000"/>
                  </a:schemeClr>
                </a:solidFill>
                <a:latin typeface="Abadi" panose="020B0604020104020204" pitchFamily="34" charset="0"/>
              </a:rPr>
              <a:t>Launch Site, Orbit, and Payload Mass were key predictors of landing success.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42932"/>
            <a:ext cx="11123827" cy="186641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of Flight Number vs. Launch Site shows how launches are distributed over time across different sites.</a:t>
            </a:r>
          </a:p>
          <a:p>
            <a:pPr>
              <a:lnSpc>
                <a:spcPct val="100000"/>
              </a:lnSpc>
              <a:spcBef>
                <a:spcPts val="1400"/>
              </a:spcBef>
            </a:pPr>
            <a:r>
              <a:rPr lang="en-US" sz="2200" dirty="0">
                <a:solidFill>
                  <a:schemeClr val="accent3">
                    <a:lumMod val="25000"/>
                  </a:schemeClr>
                </a:solidFill>
                <a:latin typeface="Abadi" panose="020B0604020104020204" pitchFamily="34" charset="0"/>
              </a:rPr>
              <a:t>It helps identify launch frequency patterns and site activity progression throughout SpaceX’s mission history.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9" name="Picture 8">
            <a:extLst>
              <a:ext uri="{FF2B5EF4-FFF2-40B4-BE49-F238E27FC236}">
                <a16:creationId xmlns:a16="http://schemas.microsoft.com/office/drawing/2014/main" id="{B15EBE97-75F5-1ED4-E64D-7587A944BD84}"/>
              </a:ext>
            </a:extLst>
          </p:cNvPr>
          <p:cNvPicPr>
            <a:picLocks noChangeAspect="1"/>
          </p:cNvPicPr>
          <p:nvPr/>
        </p:nvPicPr>
        <p:blipFill>
          <a:blip r:embed="rId3"/>
          <a:stretch>
            <a:fillRect/>
          </a:stretch>
        </p:blipFill>
        <p:spPr>
          <a:xfrm>
            <a:off x="0" y="3984102"/>
            <a:ext cx="12192000" cy="233524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8411" y="2069757"/>
            <a:ext cx="4574921" cy="43574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of Payload Mass vs. Launch Site reveals how different sites handled varying payload sizes.</a:t>
            </a:r>
          </a:p>
          <a:p>
            <a:pPr>
              <a:lnSpc>
                <a:spcPct val="100000"/>
              </a:lnSpc>
              <a:spcBef>
                <a:spcPts val="1400"/>
              </a:spcBef>
            </a:pPr>
            <a:r>
              <a:rPr lang="en-US" sz="2200" dirty="0">
                <a:solidFill>
                  <a:schemeClr val="accent3">
                    <a:lumMod val="25000"/>
                  </a:schemeClr>
                </a:solidFill>
                <a:latin typeface="Abadi" panose="020B0604020104020204" pitchFamily="34" charset="0"/>
              </a:rPr>
              <a:t>It highlights that some launch sites are associated with heavier or more frequent payload missions, aiding in capacity analysis.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F5538397-86F9-C65D-6B6C-B12DCBDC0347}"/>
              </a:ext>
            </a:extLst>
          </p:cNvPr>
          <p:cNvPicPr>
            <a:picLocks noChangeAspect="1"/>
          </p:cNvPicPr>
          <p:nvPr/>
        </p:nvPicPr>
        <p:blipFill>
          <a:blip r:embed="rId3"/>
          <a:stretch>
            <a:fillRect/>
          </a:stretch>
        </p:blipFill>
        <p:spPr>
          <a:xfrm>
            <a:off x="5629186" y="2075357"/>
            <a:ext cx="5980188" cy="395021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51462"/>
            <a:ext cx="5325989" cy="41422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bar chart displays the landing success rate for each orbit type, helping compare performance across mission profiles.</a:t>
            </a:r>
          </a:p>
          <a:p>
            <a:pPr>
              <a:lnSpc>
                <a:spcPct val="100000"/>
              </a:lnSpc>
              <a:spcBef>
                <a:spcPts val="1400"/>
              </a:spcBef>
            </a:pPr>
            <a:r>
              <a:rPr lang="en-US" sz="2200" dirty="0">
                <a:solidFill>
                  <a:schemeClr val="accent3">
                    <a:lumMod val="25000"/>
                  </a:schemeClr>
                </a:solidFill>
                <a:latin typeface="Abadi" panose="020B0604020104020204" pitchFamily="34" charset="0"/>
              </a:rPr>
              <a:t>It shows which orbits (e.g., GEO, SSO) are associated with higher success rates, supporting mission planning and risk analysis.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3" name="Picture 12">
            <a:extLst>
              <a:ext uri="{FF2B5EF4-FFF2-40B4-BE49-F238E27FC236}">
                <a16:creationId xmlns:a16="http://schemas.microsoft.com/office/drawing/2014/main" id="{FBF4E52A-66E7-9A22-0436-576BB8BF9EED}"/>
              </a:ext>
            </a:extLst>
          </p:cNvPr>
          <p:cNvPicPr>
            <a:picLocks noChangeAspect="1"/>
          </p:cNvPicPr>
          <p:nvPr/>
        </p:nvPicPr>
        <p:blipFill>
          <a:blip r:embed="rId3"/>
          <a:stretch>
            <a:fillRect/>
          </a:stretch>
        </p:blipFill>
        <p:spPr>
          <a:xfrm>
            <a:off x="6408917" y="1751462"/>
            <a:ext cx="5184658" cy="414224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836171"/>
            <a:ext cx="4947884" cy="404517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of Flight Number vs. Orbit Type illustrates how orbit selection has evolved over time across missions.</a:t>
            </a:r>
          </a:p>
          <a:p>
            <a:pPr>
              <a:lnSpc>
                <a:spcPct val="100000"/>
              </a:lnSpc>
              <a:spcBef>
                <a:spcPts val="1400"/>
              </a:spcBef>
            </a:pPr>
            <a:r>
              <a:rPr lang="en-US" sz="2200" dirty="0">
                <a:solidFill>
                  <a:schemeClr val="accent3">
                    <a:lumMod val="25000"/>
                  </a:schemeClr>
                </a:solidFill>
                <a:latin typeface="Abadi" panose="020B0604020104020204" pitchFamily="34" charset="0"/>
              </a:rPr>
              <a:t>It reveals trends such as increased use of certain orbits (e.g., VLEO or ISS) as SpaceX expanded its launch capabilities.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4B0FD4A8-1367-0A26-BEF5-0AA85C4706FA}"/>
              </a:ext>
            </a:extLst>
          </p:cNvPr>
          <p:cNvPicPr>
            <a:picLocks noChangeAspect="1"/>
          </p:cNvPicPr>
          <p:nvPr/>
        </p:nvPicPr>
        <p:blipFill>
          <a:blip r:embed="rId3"/>
          <a:stretch>
            <a:fillRect/>
          </a:stretch>
        </p:blipFill>
        <p:spPr>
          <a:xfrm>
            <a:off x="5945504" y="1836171"/>
            <a:ext cx="5340107" cy="395021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88070"/>
            <a:ext cx="3790415" cy="453128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of Payload Mass vs. Orbit Type shows how different orbits are associated with varying payload capacities.</a:t>
            </a:r>
          </a:p>
          <a:p>
            <a:pPr>
              <a:lnSpc>
                <a:spcPct val="100000"/>
              </a:lnSpc>
              <a:spcBef>
                <a:spcPts val="1400"/>
              </a:spcBef>
            </a:pPr>
            <a:r>
              <a:rPr lang="en-US" sz="2200" dirty="0">
                <a:solidFill>
                  <a:schemeClr val="accent3">
                    <a:lumMod val="25000"/>
                  </a:schemeClr>
                </a:solidFill>
                <a:latin typeface="Abadi" panose="020B0604020104020204" pitchFamily="34" charset="0"/>
              </a:rPr>
              <a:t>It helps identify which orbits typically carry heavier or lighter payloads, providing insight into mission design constraints.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EAC26E37-50D1-69AE-C643-3E88859165BB}"/>
              </a:ext>
            </a:extLst>
          </p:cNvPr>
          <p:cNvPicPr>
            <a:picLocks noChangeAspect="1"/>
          </p:cNvPicPr>
          <p:nvPr/>
        </p:nvPicPr>
        <p:blipFill>
          <a:blip r:embed="rId3"/>
          <a:stretch>
            <a:fillRect/>
          </a:stretch>
        </p:blipFill>
        <p:spPr>
          <a:xfrm>
            <a:off x="4560425" y="1788069"/>
            <a:ext cx="7276617" cy="480061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97074"/>
            <a:ext cx="3932238" cy="418427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line chart shows the average landing success rate per year, tracking SpaceX’s performance over time.</a:t>
            </a:r>
          </a:p>
          <a:p>
            <a:pPr>
              <a:lnSpc>
                <a:spcPct val="100000"/>
              </a:lnSpc>
              <a:spcBef>
                <a:spcPts val="1400"/>
              </a:spcBef>
            </a:pPr>
            <a:r>
              <a:rPr lang="en-US" sz="2200" dirty="0">
                <a:solidFill>
                  <a:schemeClr val="accent3">
                    <a:lumMod val="25000"/>
                  </a:schemeClr>
                </a:solidFill>
                <a:latin typeface="Abadi" panose="020B0604020104020204" pitchFamily="34" charset="0"/>
              </a:rPr>
              <a:t>It highlights a clear upward trend, indicating consistent improvement in landing reliability year over year.</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60A10265-601B-1372-9DD9-69AE07E9E473}"/>
              </a:ext>
            </a:extLst>
          </p:cNvPr>
          <p:cNvPicPr>
            <a:picLocks noChangeAspect="1"/>
          </p:cNvPicPr>
          <p:nvPr/>
        </p:nvPicPr>
        <p:blipFill>
          <a:blip r:embed="rId3"/>
          <a:stretch>
            <a:fillRect/>
          </a:stretch>
        </p:blipFill>
        <p:spPr>
          <a:xfrm>
            <a:off x="5023413" y="1697074"/>
            <a:ext cx="5944729" cy="452931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4160805" cy="44937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retrieves all distinct launch site names from the dataset, helping identify where SpaceX launches have taken place. These sites are used to analyze launch performance and frequency.</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700DFF4-AB24-2B17-DAFF-7BBB977B0530}"/>
              </a:ext>
            </a:extLst>
          </p:cNvPr>
          <p:cNvPicPr>
            <a:picLocks noChangeAspect="1"/>
          </p:cNvPicPr>
          <p:nvPr/>
        </p:nvPicPr>
        <p:blipFill>
          <a:blip r:embed="rId3"/>
          <a:stretch>
            <a:fillRect/>
          </a:stretch>
        </p:blipFill>
        <p:spPr>
          <a:xfrm>
            <a:off x="5170595" y="1825624"/>
            <a:ext cx="6287377" cy="377242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20988" y="5357843"/>
            <a:ext cx="11213646" cy="114235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filters the dataset to show the first five launch records where the launch site name starts with "CCA", which stands for Cape Canaveral Air Force Station. These sites are frequently used by SpaceX for missions to various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534236B-2165-358C-F1B6-DD912C22DEC3}"/>
              </a:ext>
            </a:extLst>
          </p:cNvPr>
          <p:cNvPicPr>
            <a:picLocks noChangeAspect="1"/>
          </p:cNvPicPr>
          <p:nvPr/>
        </p:nvPicPr>
        <p:blipFill>
          <a:blip r:embed="rId3"/>
          <a:stretch>
            <a:fillRect/>
          </a:stretch>
        </p:blipFill>
        <p:spPr>
          <a:xfrm>
            <a:off x="0" y="1302854"/>
            <a:ext cx="12192000" cy="405498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73228" y="4057166"/>
            <a:ext cx="10515600" cy="148473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calculates the total payload mass (in kg) carried by boosters for missions that involved NASA as a customer. The %NASA% pattern ensures that all entries mentioning NASA (e.g., “NASA (CRS)”, “NASA/ULA”) are included in the total.</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EFFECDC-EC14-4348-23ED-2B2B1A5F08F3}"/>
              </a:ext>
            </a:extLst>
          </p:cNvPr>
          <p:cNvPicPr>
            <a:picLocks noChangeAspect="1"/>
          </p:cNvPicPr>
          <p:nvPr/>
        </p:nvPicPr>
        <p:blipFill>
          <a:blip r:embed="rId3"/>
          <a:stretch>
            <a:fillRect/>
          </a:stretch>
        </p:blipFill>
        <p:spPr>
          <a:xfrm>
            <a:off x="873228" y="1510247"/>
            <a:ext cx="9450119" cy="212437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9450" y="4433104"/>
            <a:ext cx="10793099" cy="13310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calculates the average payload mass (in kg) carried specifically by the F9 v1.1 booster version. It helps assess the typical mission capacity of that particular Falcon 9 configuration.</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7D11E7B1-876C-EB18-B34F-677ECC38F57E}"/>
              </a:ext>
            </a:extLst>
          </p:cNvPr>
          <p:cNvPicPr>
            <a:picLocks noChangeAspect="1"/>
          </p:cNvPicPr>
          <p:nvPr/>
        </p:nvPicPr>
        <p:blipFill>
          <a:blip r:embed="rId3"/>
          <a:stretch>
            <a:fillRect/>
          </a:stretch>
        </p:blipFill>
        <p:spPr>
          <a:xfrm>
            <a:off x="770011" y="1796600"/>
            <a:ext cx="10297962" cy="212437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541713"/>
            <a:ext cx="9745589" cy="169307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finds the earliest date on which SpaceX achieved a successful landing on a ground pad, showcasing a major milestone in their reusability goals. The MIN() function returns the first such occurrence.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A46D00D7-5A7B-6F74-50ED-68E9347AA650}"/>
              </a:ext>
            </a:extLst>
          </p:cNvPr>
          <p:cNvPicPr>
            <a:picLocks noChangeAspect="1"/>
          </p:cNvPicPr>
          <p:nvPr/>
        </p:nvPicPr>
        <p:blipFill>
          <a:blip r:embed="rId3"/>
          <a:stretch>
            <a:fillRect/>
          </a:stretch>
        </p:blipFill>
        <p:spPr>
          <a:xfrm>
            <a:off x="770011" y="1953506"/>
            <a:ext cx="9888330" cy="204816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807864"/>
            <a:ext cx="9745589" cy="149630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lists the distinct booster versions that successfully landed on drone ships and carried payloads between 4000 kg and 6000 kg. This highlights boosters capable of mid-weight missions with precise drone ship recovery.</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58BCB64B-8A60-9A0C-16D5-307A579721AF}"/>
              </a:ext>
            </a:extLst>
          </p:cNvPr>
          <p:cNvPicPr>
            <a:picLocks noChangeAspect="1"/>
          </p:cNvPicPr>
          <p:nvPr/>
        </p:nvPicPr>
        <p:blipFill>
          <a:blip r:embed="rId3"/>
          <a:stretch>
            <a:fillRect/>
          </a:stretch>
        </p:blipFill>
        <p:spPr>
          <a:xfrm>
            <a:off x="0" y="1653011"/>
            <a:ext cx="12192000" cy="260471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14130"/>
            <a:ext cx="11297942" cy="5443869"/>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panose="020B0604020104020204" pitchFamily="34" charset="0"/>
              </a:rPr>
              <a:t>Project Objective</a:t>
            </a:r>
          </a:p>
          <a:p>
            <a:pPr marL="457200" lvl="1" indent="0">
              <a:lnSpc>
                <a:spcPct val="100000"/>
              </a:lnSpc>
              <a:spcBef>
                <a:spcPts val="1400"/>
              </a:spcBef>
              <a:buNone/>
            </a:pPr>
            <a:r>
              <a:rPr lang="en-US" sz="1900" dirty="0">
                <a:solidFill>
                  <a:schemeClr val="tx1"/>
                </a:solidFill>
              </a:rPr>
              <a:t>To build a predictive model that determines the likelihood of Falcon 9 rocket first-stage landing success, enabling cost-effective launch decisions.</a:t>
            </a:r>
            <a:endParaRPr lang="en-US" sz="1900" dirty="0">
              <a:solidFill>
                <a:schemeClr val="tx1"/>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b="1" dirty="0">
                <a:solidFill>
                  <a:schemeClr val="accent3">
                    <a:lumMod val="25000"/>
                  </a:schemeClr>
                </a:solidFill>
                <a:latin typeface="Abadi" panose="020B0604020104020204" pitchFamily="34" charset="0"/>
              </a:rPr>
              <a:t>Key Methodologies</a:t>
            </a:r>
          </a:p>
          <a:p>
            <a:pPr lvl="1">
              <a:lnSpc>
                <a:spcPct val="100000"/>
              </a:lnSpc>
              <a:spcBef>
                <a:spcPts val="1400"/>
              </a:spcBef>
            </a:pPr>
            <a:r>
              <a:rPr lang="en-US" sz="1900" dirty="0">
                <a:solidFill>
                  <a:schemeClr val="accent3">
                    <a:lumMod val="25000"/>
                  </a:schemeClr>
                </a:solidFill>
                <a:latin typeface="Abadi" panose="020B0604020104020204" pitchFamily="34" charset="0"/>
              </a:rPr>
              <a:t>Data collection via SpaceX API + web scraping</a:t>
            </a:r>
          </a:p>
          <a:p>
            <a:pPr lvl="1">
              <a:lnSpc>
                <a:spcPct val="100000"/>
              </a:lnSpc>
              <a:spcBef>
                <a:spcPts val="1400"/>
              </a:spcBef>
            </a:pPr>
            <a:r>
              <a:rPr lang="en-US" sz="1900" dirty="0">
                <a:solidFill>
                  <a:schemeClr val="accent3">
                    <a:lumMod val="25000"/>
                  </a:schemeClr>
                </a:solidFill>
                <a:latin typeface="Abadi" panose="020B0604020104020204" pitchFamily="34" charset="0"/>
              </a:rPr>
              <a:t>Data cleaning &amp; feature engineering (landing outcome, payload, site, etc.)</a:t>
            </a:r>
          </a:p>
          <a:p>
            <a:pPr lvl="1">
              <a:lnSpc>
                <a:spcPct val="100000"/>
              </a:lnSpc>
              <a:spcBef>
                <a:spcPts val="1400"/>
              </a:spcBef>
            </a:pPr>
            <a:r>
              <a:rPr lang="en-US" sz="1900" dirty="0">
                <a:solidFill>
                  <a:schemeClr val="accent3">
                    <a:lumMod val="25000"/>
                  </a:schemeClr>
                </a:solidFill>
                <a:latin typeface="Abadi" panose="020B0604020104020204" pitchFamily="34" charset="0"/>
              </a:rPr>
              <a:t>Exploratory Data Analysis (EDA)</a:t>
            </a:r>
          </a:p>
          <a:p>
            <a:pPr lvl="1">
              <a:lnSpc>
                <a:spcPct val="100000"/>
              </a:lnSpc>
              <a:spcBef>
                <a:spcPts val="1400"/>
              </a:spcBef>
            </a:pPr>
            <a:r>
              <a:rPr lang="en-US" sz="1900" dirty="0">
                <a:solidFill>
                  <a:schemeClr val="accent3">
                    <a:lumMod val="25000"/>
                  </a:schemeClr>
                </a:solidFill>
                <a:latin typeface="Abadi" panose="020B0604020104020204" pitchFamily="34" charset="0"/>
              </a:rPr>
              <a:t>Model building with Logistic Regression, SVM, Decision Tree, KNN</a:t>
            </a:r>
          </a:p>
          <a:p>
            <a:pPr lvl="1">
              <a:lnSpc>
                <a:spcPct val="100000"/>
              </a:lnSpc>
              <a:spcBef>
                <a:spcPts val="1400"/>
              </a:spcBef>
            </a:pPr>
            <a:r>
              <a:rPr lang="en-US" sz="1900" dirty="0">
                <a:solidFill>
                  <a:schemeClr val="accent3">
                    <a:lumMod val="25000"/>
                  </a:schemeClr>
                </a:solidFill>
                <a:latin typeface="Abadi" panose="020B0604020104020204" pitchFamily="34" charset="0"/>
              </a:rPr>
              <a:t>Model tuning using </a:t>
            </a:r>
            <a:r>
              <a:rPr lang="en-US" sz="1900" dirty="0" err="1">
                <a:solidFill>
                  <a:schemeClr val="accent3">
                    <a:lumMod val="25000"/>
                  </a:schemeClr>
                </a:solidFill>
                <a:latin typeface="Abadi" panose="020B0604020104020204" pitchFamily="34" charset="0"/>
              </a:rPr>
              <a:t>GridSearchCV</a:t>
            </a:r>
            <a:r>
              <a:rPr lang="en-US" sz="1900" dirty="0">
                <a:solidFill>
                  <a:schemeClr val="accent3">
                    <a:lumMod val="25000"/>
                  </a:schemeClr>
                </a:solidFill>
                <a:latin typeface="Abadi" panose="020B0604020104020204" pitchFamily="34" charset="0"/>
              </a:rPr>
              <a:t> with 10-fold cross-validation</a:t>
            </a:r>
          </a:p>
          <a:p>
            <a:pPr lvl="1">
              <a:lnSpc>
                <a:spcPct val="100000"/>
              </a:lnSpc>
              <a:spcBef>
                <a:spcPts val="1400"/>
              </a:spcBef>
            </a:pPr>
            <a:r>
              <a:rPr lang="en-US" sz="1900" dirty="0">
                <a:solidFill>
                  <a:schemeClr val="accent3">
                    <a:lumMod val="25000"/>
                  </a:schemeClr>
                </a:solidFill>
                <a:latin typeface="Abadi" panose="020B0604020104020204" pitchFamily="34" charset="0"/>
              </a:rPr>
              <a:t>Interactive visualizations using </a:t>
            </a:r>
            <a:r>
              <a:rPr lang="en-US" sz="1900" dirty="0" err="1">
                <a:solidFill>
                  <a:schemeClr val="accent3">
                    <a:lumMod val="25000"/>
                  </a:schemeClr>
                </a:solidFill>
                <a:latin typeface="Abadi" panose="020B0604020104020204" pitchFamily="34" charset="0"/>
              </a:rPr>
              <a:t>Plotly</a:t>
            </a:r>
            <a:r>
              <a:rPr lang="en-US" sz="1900" dirty="0">
                <a:solidFill>
                  <a:schemeClr val="accent3">
                    <a:lumMod val="25000"/>
                  </a:schemeClr>
                </a:solidFill>
                <a:latin typeface="Abadi" panose="020B0604020104020204" pitchFamily="34" charset="0"/>
              </a:rPr>
              <a:t> &amp; Folium</a:t>
            </a:r>
          </a:p>
          <a:p>
            <a:pPr>
              <a:lnSpc>
                <a:spcPct val="100000"/>
              </a:lnSpc>
              <a:spcBef>
                <a:spcPts val="1400"/>
              </a:spcBef>
            </a:pPr>
            <a:r>
              <a:rPr lang="en-US" sz="2200" b="1"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900" dirty="0">
                <a:solidFill>
                  <a:schemeClr val="accent3">
                    <a:lumMod val="25000"/>
                  </a:schemeClr>
                </a:solidFill>
                <a:latin typeface="Abadi" panose="020B0604020104020204" pitchFamily="34" charset="0"/>
              </a:rPr>
              <a:t>Best Model: Decision Tree</a:t>
            </a:r>
          </a:p>
          <a:p>
            <a:pPr lvl="1">
              <a:lnSpc>
                <a:spcPct val="100000"/>
              </a:lnSpc>
              <a:spcBef>
                <a:spcPts val="1400"/>
              </a:spcBef>
            </a:pPr>
            <a:r>
              <a:rPr lang="en-US" sz="1900" dirty="0">
                <a:solidFill>
                  <a:schemeClr val="accent3">
                    <a:lumMod val="25000"/>
                  </a:schemeClr>
                </a:solidFill>
                <a:latin typeface="Abadi" panose="020B0604020104020204" pitchFamily="34" charset="0"/>
              </a:rPr>
              <a:t>Cross-Validation Accuracy: 88.57%</a:t>
            </a:r>
          </a:p>
          <a:p>
            <a:pPr lvl="1">
              <a:lnSpc>
                <a:spcPct val="100000"/>
              </a:lnSpc>
              <a:spcBef>
                <a:spcPts val="1400"/>
              </a:spcBef>
            </a:pPr>
            <a:r>
              <a:rPr lang="en-US" sz="1900" dirty="0">
                <a:solidFill>
                  <a:schemeClr val="accent3">
                    <a:lumMod val="25000"/>
                  </a:schemeClr>
                </a:solidFill>
                <a:latin typeface="Abadi" panose="020B0604020104020204" pitchFamily="34" charset="0"/>
              </a:rPr>
              <a:t>Key Influencing Features: Launch Site, Payload Mass, Orbit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938427"/>
            <a:ext cx="9745589" cy="128796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groups all missions by their outcome type and counts how many times each occurred. It provides a quick summary of SpaceX’s overall success and failure rates across all launches.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4997E792-49D2-8BBE-D43F-BFDE814D64C6}"/>
              </a:ext>
            </a:extLst>
          </p:cNvPr>
          <p:cNvPicPr>
            <a:picLocks noChangeAspect="1"/>
          </p:cNvPicPr>
          <p:nvPr/>
        </p:nvPicPr>
        <p:blipFill>
          <a:blip r:embed="rId3"/>
          <a:stretch>
            <a:fillRect/>
          </a:stretch>
        </p:blipFill>
        <p:spPr>
          <a:xfrm>
            <a:off x="770011" y="1518475"/>
            <a:ext cx="9307224" cy="341995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463337"/>
            <a:ext cx="9745589" cy="963874"/>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identifies the booster version(s) that carried the heaviest payload ever recorded in the dataset. It uses a subquery to fetch the maximum payload and returns the corresponding booster(s).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B40180DF-1D9C-7260-192F-963AA7C4683D}"/>
              </a:ext>
            </a:extLst>
          </p:cNvPr>
          <p:cNvPicPr>
            <a:picLocks noChangeAspect="1"/>
          </p:cNvPicPr>
          <p:nvPr/>
        </p:nvPicPr>
        <p:blipFill>
          <a:blip r:embed="rId3"/>
          <a:stretch>
            <a:fillRect/>
          </a:stretch>
        </p:blipFill>
        <p:spPr>
          <a:xfrm>
            <a:off x="676489" y="1420144"/>
            <a:ext cx="10839021" cy="377347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872023"/>
            <a:ext cx="9745589" cy="1153550"/>
          </a:xfrm>
          <a:prstGeom prst="rect">
            <a:avLst/>
          </a:prstGeom>
        </p:spPr>
        <p:txBody>
          <a:bodyPr lIns="91440" tIns="45720" rIns="91440" bIns="45720" anchor="t">
            <a:normAutofit fontScale="85000" lnSpcReduction="10000"/>
          </a:bodyPr>
          <a:lstStyle/>
          <a:p>
            <a:pPr>
              <a:lnSpc>
                <a:spcPct val="100000"/>
              </a:lnSpc>
              <a:spcBef>
                <a:spcPts val="1400"/>
              </a:spcBef>
            </a:pPr>
            <a:r>
              <a:rPr lang="en-US" dirty="0">
                <a:solidFill>
                  <a:schemeClr val="accent3">
                    <a:lumMod val="25000"/>
                  </a:schemeClr>
                </a:solidFill>
                <a:latin typeface="Abadi"/>
              </a:rPr>
              <a:t>This query filters for missions in the year 2015 that attempted to land on a drone ship but failed, showing their booster versions and launch sites. It highlights early challenges SpaceX faced in landing recovery.</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18C7523-9D91-FEEE-0E7B-0A57D62B163B}"/>
              </a:ext>
            </a:extLst>
          </p:cNvPr>
          <p:cNvPicPr>
            <a:picLocks noChangeAspect="1"/>
          </p:cNvPicPr>
          <p:nvPr/>
        </p:nvPicPr>
        <p:blipFill>
          <a:blip r:embed="rId3"/>
          <a:stretch>
            <a:fillRect/>
          </a:stretch>
        </p:blipFill>
        <p:spPr>
          <a:xfrm>
            <a:off x="770010" y="1360196"/>
            <a:ext cx="8259328" cy="309605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71190" y="1358826"/>
            <a:ext cx="3744409" cy="4960524"/>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ranks the frequency of landing outcomes during the specified date range in descending order, helping identify which types of landings were most common or problematic during SpaceX’s early landing development phase.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7625E065-110C-66FB-09C5-8198DAA8B167}"/>
              </a:ext>
            </a:extLst>
          </p:cNvPr>
          <p:cNvPicPr>
            <a:picLocks noChangeAspect="1"/>
          </p:cNvPicPr>
          <p:nvPr/>
        </p:nvPicPr>
        <p:blipFill>
          <a:blip r:embed="rId3"/>
          <a:stretch>
            <a:fillRect/>
          </a:stretch>
        </p:blipFill>
        <p:spPr>
          <a:xfrm>
            <a:off x="770011" y="1358825"/>
            <a:ext cx="5563376" cy="528493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35666" y="4676172"/>
            <a:ext cx="11122306" cy="1643176"/>
          </a:xfrm>
          <a:prstGeom prst="rect">
            <a:avLst/>
          </a:prstGeom>
        </p:spPr>
        <p:txBody>
          <a:bodyPr lIns="91440" tIns="45720" rIns="91440" bIns="45720" anchor="t">
            <a:normAutofit fontScale="55000" lnSpcReduction="20000"/>
          </a:bodyPr>
          <a:lstStyle/>
          <a:p>
            <a:r>
              <a:rPr lang="en-US" dirty="0"/>
              <a:t>Location Markers: Each marker on the map represents a SpaceX launch site, placed using their real-world geographic coordinates.</a:t>
            </a:r>
          </a:p>
          <a:p>
            <a:r>
              <a:rPr lang="en-US" dirty="0"/>
              <a:t>Popup Labels: Clicking on a marker reveals the launch site name, helping identify its location (e.g., CCAFS, VAFB, KSC).</a:t>
            </a:r>
          </a:p>
          <a:p>
            <a:r>
              <a:rPr lang="en-US" dirty="0"/>
              <a:t>Geographic Spread: All launch sites are concentrated in the United States, indicating SpaceX's centralized operations.</a:t>
            </a:r>
          </a:p>
          <a:p>
            <a:r>
              <a:rPr lang="en-US" dirty="0"/>
              <a:t>Visual Insight: This map provides a spatial understanding of SpaceX’s infrastructure distribution, essential for analyzing logistical and trajectory factors in launches.  </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Global Map of SpaceX Launch Sites</a:t>
            </a:r>
          </a:p>
        </p:txBody>
      </p:sp>
      <p:pic>
        <p:nvPicPr>
          <p:cNvPr id="6" name="Picture 5">
            <a:extLst>
              <a:ext uri="{FF2B5EF4-FFF2-40B4-BE49-F238E27FC236}">
                <a16:creationId xmlns:a16="http://schemas.microsoft.com/office/drawing/2014/main" id="{D9167BF5-F1E0-C0EF-FA70-F25F6DD5A715}"/>
              </a:ext>
            </a:extLst>
          </p:cNvPr>
          <p:cNvPicPr>
            <a:picLocks noChangeAspect="1"/>
          </p:cNvPicPr>
          <p:nvPr/>
        </p:nvPicPr>
        <p:blipFill>
          <a:blip r:embed="rId3"/>
          <a:stretch>
            <a:fillRect/>
          </a:stretch>
        </p:blipFill>
        <p:spPr>
          <a:xfrm>
            <a:off x="81023" y="1457177"/>
            <a:ext cx="12192000" cy="304628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84815" y="4571999"/>
            <a:ext cx="10700796" cy="1979271"/>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Color-Coded Markers: Each marker’s color represents the launch outcome — for example, green for success and red for failure.</a:t>
            </a:r>
          </a:p>
          <a:p>
            <a:pPr>
              <a:lnSpc>
                <a:spcPct val="100000"/>
              </a:lnSpc>
              <a:spcBef>
                <a:spcPts val="1400"/>
              </a:spcBef>
            </a:pPr>
            <a:r>
              <a:rPr lang="en-US" sz="2200" dirty="0">
                <a:solidFill>
                  <a:schemeClr val="accent3">
                    <a:lumMod val="25000"/>
                  </a:schemeClr>
                </a:solidFill>
                <a:latin typeface="Abadi"/>
              </a:rPr>
              <a:t>Enhanced Context: This visual overlay provides immediate feedback on launch performance by location.</a:t>
            </a:r>
          </a:p>
          <a:p>
            <a:pPr>
              <a:lnSpc>
                <a:spcPct val="100000"/>
              </a:lnSpc>
              <a:spcBef>
                <a:spcPts val="1400"/>
              </a:spcBef>
            </a:pPr>
            <a:r>
              <a:rPr lang="en-US" sz="2200" dirty="0">
                <a:solidFill>
                  <a:schemeClr val="accent3">
                    <a:lumMod val="25000"/>
                  </a:schemeClr>
                </a:solidFill>
                <a:latin typeface="Abadi"/>
              </a:rPr>
              <a:t>Geographic Trends: You may observe that certain sites have higher success rates, while others show mixed outcomes, giving clues to operational maturity or complexity of missions.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Visualized by Color on Global Map</a:t>
            </a:r>
          </a:p>
        </p:txBody>
      </p:sp>
      <p:pic>
        <p:nvPicPr>
          <p:cNvPr id="6" name="Picture 5">
            <a:extLst>
              <a:ext uri="{FF2B5EF4-FFF2-40B4-BE49-F238E27FC236}">
                <a16:creationId xmlns:a16="http://schemas.microsoft.com/office/drawing/2014/main" id="{71375B17-44DB-A8A5-25EB-50A4CEA7C67B}"/>
              </a:ext>
            </a:extLst>
          </p:cNvPr>
          <p:cNvPicPr>
            <a:picLocks noChangeAspect="1"/>
          </p:cNvPicPr>
          <p:nvPr/>
        </p:nvPicPr>
        <p:blipFill>
          <a:blip r:embed="rId3"/>
          <a:stretch>
            <a:fillRect/>
          </a:stretch>
        </p:blipFill>
        <p:spPr>
          <a:xfrm>
            <a:off x="288402" y="1435260"/>
            <a:ext cx="11169570" cy="269690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757195"/>
            <a:ext cx="10850971" cy="1670016"/>
          </a:xfrm>
          <a:prstGeom prst="rect">
            <a:avLst/>
          </a:prstGeom>
        </p:spPr>
        <p:txBody>
          <a:bodyPr lIns="91440" tIns="45720" rIns="91440" bIns="45720" anchor="t">
            <a:normAutofit fontScale="6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Selected Launch Site: A highlighted marker indicates the launch site (e.g., CCAFS LC-40).</a:t>
            </a:r>
          </a:p>
          <a:p>
            <a:pPr>
              <a:lnSpc>
                <a:spcPct val="100000"/>
              </a:lnSpc>
              <a:spcBef>
                <a:spcPts val="1400"/>
              </a:spcBef>
            </a:pPr>
            <a:r>
              <a:rPr lang="en-US" sz="2200" dirty="0">
                <a:solidFill>
                  <a:schemeClr val="accent3">
                    <a:lumMod val="25000"/>
                  </a:schemeClr>
                </a:solidFill>
                <a:latin typeface="Abadi" panose="020B0604020104020204" pitchFamily="34" charset="0"/>
              </a:rPr>
              <a:t>Proximity Lines: Lines connect the launch site to nearby coastline, railway, and highway points.</a:t>
            </a:r>
          </a:p>
          <a:p>
            <a:pPr>
              <a:lnSpc>
                <a:spcPct val="100000"/>
              </a:lnSpc>
              <a:spcBef>
                <a:spcPts val="1400"/>
              </a:spcBef>
            </a:pPr>
            <a:r>
              <a:rPr lang="en-US" sz="2200" dirty="0">
                <a:solidFill>
                  <a:schemeClr val="accent3">
                    <a:lumMod val="25000"/>
                  </a:schemeClr>
                </a:solidFill>
                <a:latin typeface="Abadi" panose="020B0604020104020204" pitchFamily="34" charset="0"/>
              </a:rPr>
              <a:t>Distance Labels: Each line includes a label displaying the calculated distance (in KM) between the launch site and the respective feature.</a:t>
            </a:r>
          </a:p>
          <a:p>
            <a:pPr>
              <a:lnSpc>
                <a:spcPct val="100000"/>
              </a:lnSpc>
              <a:spcBef>
                <a:spcPts val="1400"/>
              </a:spcBef>
            </a:pPr>
            <a:r>
              <a:rPr lang="en-US" sz="2200" dirty="0">
                <a:solidFill>
                  <a:schemeClr val="accent3">
                    <a:lumMod val="25000"/>
                  </a:schemeClr>
                </a:solidFill>
                <a:latin typeface="Abadi" panose="020B0604020104020204" pitchFamily="34" charset="0"/>
              </a:rPr>
              <a:t>Insight: This visual helps assess the strategic accessibility of the launch site for logistics, recovery operations, and safety planning.</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Analysis with Distance Markers</a:t>
            </a:r>
          </a:p>
        </p:txBody>
      </p:sp>
      <p:pic>
        <p:nvPicPr>
          <p:cNvPr id="4" name="Picture 3">
            <a:extLst>
              <a:ext uri="{FF2B5EF4-FFF2-40B4-BE49-F238E27FC236}">
                <a16:creationId xmlns:a16="http://schemas.microsoft.com/office/drawing/2014/main" id="{992AD1E6-EB42-6425-D89C-A8FB7DF6790F}"/>
              </a:ext>
            </a:extLst>
          </p:cNvPr>
          <p:cNvPicPr>
            <a:picLocks noChangeAspect="1"/>
          </p:cNvPicPr>
          <p:nvPr/>
        </p:nvPicPr>
        <p:blipFill>
          <a:blip r:embed="rId3"/>
          <a:stretch>
            <a:fillRect/>
          </a:stretch>
        </p:blipFill>
        <p:spPr>
          <a:xfrm>
            <a:off x="138896" y="1365813"/>
            <a:ext cx="12053104" cy="3229337"/>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689326"/>
            <a:ext cx="10515601" cy="1732285"/>
          </a:xfrm>
          <a:prstGeom prst="rect">
            <a:avLst/>
          </a:prstGeom>
        </p:spPr>
        <p:txBody>
          <a:bodyPr lIns="91440" tIns="45720" rIns="91440" bIns="45720" anchor="t">
            <a:normAutofit fontScale="62500" lnSpcReduction="20000"/>
          </a:bodyPr>
          <a:lstStyle/>
          <a:p>
            <a:pPr>
              <a:lnSpc>
                <a:spcPct val="100000"/>
              </a:lnSpc>
              <a:spcBef>
                <a:spcPts val="1400"/>
              </a:spcBef>
            </a:pPr>
            <a:r>
              <a:rPr lang="en-US" dirty="0">
                <a:solidFill>
                  <a:schemeClr val="accent3">
                    <a:lumMod val="25000"/>
                  </a:schemeClr>
                </a:solidFill>
                <a:latin typeface="Abadi"/>
              </a:rPr>
              <a:t>Pie Chart Segments: Each slice represents a launch site and its proportion of successful launches.</a:t>
            </a:r>
          </a:p>
          <a:p>
            <a:pPr>
              <a:lnSpc>
                <a:spcPct val="100000"/>
              </a:lnSpc>
              <a:spcBef>
                <a:spcPts val="1400"/>
              </a:spcBef>
            </a:pPr>
            <a:r>
              <a:rPr lang="en-US" dirty="0">
                <a:solidFill>
                  <a:schemeClr val="accent3">
                    <a:lumMod val="25000"/>
                  </a:schemeClr>
                </a:solidFill>
                <a:latin typeface="Abadi"/>
              </a:rPr>
              <a:t>Comparative View: The chart highlights which sites have contributed most to successful missions, offering a quick glance at operational hotspots.</a:t>
            </a:r>
          </a:p>
          <a:p>
            <a:pPr>
              <a:lnSpc>
                <a:spcPct val="100000"/>
              </a:lnSpc>
              <a:spcBef>
                <a:spcPts val="1400"/>
              </a:spcBef>
            </a:pPr>
            <a:r>
              <a:rPr lang="en-US" dirty="0">
                <a:solidFill>
                  <a:schemeClr val="accent3">
                    <a:lumMod val="25000"/>
                  </a:schemeClr>
                </a:solidFill>
                <a:latin typeface="Abadi"/>
              </a:rPr>
              <a:t>Insight: Sites like KSC LC-39A or CCAFS LC-40 may show larger shares, indicating higher usage and reliability.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Across All Sites</a:t>
            </a:r>
          </a:p>
        </p:txBody>
      </p:sp>
      <p:pic>
        <p:nvPicPr>
          <p:cNvPr id="4" name="Picture 3">
            <a:extLst>
              <a:ext uri="{FF2B5EF4-FFF2-40B4-BE49-F238E27FC236}">
                <a16:creationId xmlns:a16="http://schemas.microsoft.com/office/drawing/2014/main" id="{C78E66F8-EF8B-FDFF-0250-C8FD33F7D2A9}"/>
              </a:ext>
            </a:extLst>
          </p:cNvPr>
          <p:cNvPicPr>
            <a:picLocks noChangeAspect="1"/>
          </p:cNvPicPr>
          <p:nvPr/>
        </p:nvPicPr>
        <p:blipFill>
          <a:blip r:embed="rId3"/>
          <a:stretch>
            <a:fillRect/>
          </a:stretch>
        </p:blipFill>
        <p:spPr>
          <a:xfrm>
            <a:off x="0" y="1461683"/>
            <a:ext cx="12192000" cy="285366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03498"/>
            <a:ext cx="10995337" cy="5454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&amp; Context</a:t>
            </a:r>
          </a:p>
          <a:p>
            <a:pPr lvl="1">
              <a:spcBef>
                <a:spcPts val="1400"/>
              </a:spcBef>
            </a:pPr>
            <a:r>
              <a:rPr lang="en-US" sz="2000" dirty="0">
                <a:solidFill>
                  <a:schemeClr val="accent3">
                    <a:lumMod val="25000"/>
                  </a:schemeClr>
                </a:solidFill>
                <a:latin typeface="Abadi" panose="020B0604020104020204" pitchFamily="34" charset="0"/>
              </a:rPr>
              <a:t>SpaceX has revolutionized space transportation by making rocket reusability a core mission strategy.</a:t>
            </a:r>
          </a:p>
          <a:p>
            <a:pPr lvl="1">
              <a:spcBef>
                <a:spcPts val="1400"/>
              </a:spcBef>
            </a:pPr>
            <a:r>
              <a:rPr lang="en-US" sz="2000" dirty="0">
                <a:solidFill>
                  <a:schemeClr val="accent3">
                    <a:lumMod val="25000"/>
                  </a:schemeClr>
                </a:solidFill>
                <a:latin typeface="Abadi" panose="020B0604020104020204" pitchFamily="34" charset="0"/>
              </a:rPr>
              <a:t>The ability to successfully land the first-stage booster after launch is critical to reducing costs and ensuring sustainability.</a:t>
            </a:r>
          </a:p>
          <a:p>
            <a:pPr lvl="1">
              <a:spcBef>
                <a:spcPts val="1400"/>
              </a:spcBef>
            </a:pPr>
            <a:r>
              <a:rPr lang="en-US" sz="2000" dirty="0">
                <a:solidFill>
                  <a:schemeClr val="accent3">
                    <a:lumMod val="25000"/>
                  </a:schemeClr>
                </a:solidFill>
                <a:latin typeface="Abadi" panose="020B0604020104020204" pitchFamily="34" charset="0"/>
              </a:rPr>
              <a:t>Predicting the success of landings helps optimize planning, minimize risk, and improve operational efficiency.</a:t>
            </a:r>
          </a:p>
          <a:p>
            <a:pPr>
              <a:spcBef>
                <a:spcPts val="1400"/>
              </a:spcBef>
            </a:pPr>
            <a:r>
              <a:rPr lang="en-US" sz="2200" dirty="0">
                <a:solidFill>
                  <a:schemeClr val="accent3">
                    <a:lumMod val="25000"/>
                  </a:schemeClr>
                </a:solidFill>
                <a:latin typeface="Abadi" panose="020B0604020104020204" pitchFamily="34" charset="0"/>
              </a:rPr>
              <a:t>This project aims to answer the following:</a:t>
            </a:r>
          </a:p>
          <a:p>
            <a:pPr lvl="1">
              <a:spcBef>
                <a:spcPts val="1400"/>
              </a:spcBef>
            </a:pPr>
            <a:r>
              <a:rPr lang="en-US" sz="2000" dirty="0">
                <a:solidFill>
                  <a:schemeClr val="accent3">
                    <a:lumMod val="25000"/>
                  </a:schemeClr>
                </a:solidFill>
                <a:latin typeface="Abadi" panose="020B0604020104020204" pitchFamily="34" charset="0"/>
              </a:rPr>
              <a:t>Can we predict whether a Falcon 9 first-stage booster will land successfully?</a:t>
            </a:r>
          </a:p>
          <a:p>
            <a:pPr lvl="1">
              <a:spcBef>
                <a:spcPts val="1400"/>
              </a:spcBef>
            </a:pPr>
            <a:r>
              <a:rPr lang="en-US" sz="2000" dirty="0">
                <a:solidFill>
                  <a:schemeClr val="accent3">
                    <a:lumMod val="25000"/>
                  </a:schemeClr>
                </a:solidFill>
                <a:latin typeface="Abadi" panose="020B0604020104020204" pitchFamily="34" charset="0"/>
              </a:rPr>
              <a:t>What factors (e.g., launch site, payload, orbit type) most influence landing success?</a:t>
            </a:r>
          </a:p>
          <a:p>
            <a:pPr lvl="1">
              <a:spcBef>
                <a:spcPts val="1400"/>
              </a:spcBef>
            </a:pPr>
            <a:r>
              <a:rPr lang="en-US" sz="2000" dirty="0">
                <a:solidFill>
                  <a:schemeClr val="accent3">
                    <a:lumMod val="25000"/>
                  </a:schemeClr>
                </a:solidFill>
                <a:latin typeface="Abadi" panose="020B0604020104020204" pitchFamily="34" charset="0"/>
              </a:rPr>
              <a:t>Which machine learning model gives the most accurate predictions?</a:t>
            </a:r>
          </a:p>
          <a:p>
            <a:pPr lvl="1">
              <a:spcBef>
                <a:spcPts val="1400"/>
              </a:spcBef>
            </a:pPr>
            <a:r>
              <a:rPr lang="en-US" sz="2000" dirty="0">
                <a:solidFill>
                  <a:schemeClr val="accent3">
                    <a:lumMod val="25000"/>
                  </a:schemeClr>
                </a:solidFill>
                <a:latin typeface="Abadi" panose="020B0604020104020204" pitchFamily="34" charset="0"/>
              </a:rPr>
              <a:t>How can this model support cost-effective and risk-aware launch decision-making?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595149"/>
            <a:ext cx="10723945" cy="1832062"/>
          </a:xfrm>
          <a:prstGeom prst="rect">
            <a:avLst/>
          </a:prstGeom>
        </p:spPr>
        <p:txBody>
          <a:bodyPr lIns="91440" tIns="45720" rIns="91440" bIns="45720" anchor="t">
            <a:normAutofit fontScale="62500" lnSpcReduction="20000"/>
          </a:bodyPr>
          <a:lstStyle/>
          <a:p>
            <a:pPr>
              <a:lnSpc>
                <a:spcPct val="100000"/>
              </a:lnSpc>
              <a:spcBef>
                <a:spcPts val="1400"/>
              </a:spcBef>
            </a:pPr>
            <a:r>
              <a:rPr lang="en-US" dirty="0">
                <a:solidFill>
                  <a:schemeClr val="accent3">
                    <a:lumMod val="25000"/>
                  </a:schemeClr>
                </a:solidFill>
                <a:latin typeface="Abadi"/>
              </a:rPr>
              <a:t>Focused Analysis: This pie chart zooms in on the launch site with the highest success ratio (e.g., KSC LC-39A).Segment </a:t>
            </a:r>
          </a:p>
          <a:p>
            <a:pPr>
              <a:lnSpc>
                <a:spcPct val="100000"/>
              </a:lnSpc>
              <a:spcBef>
                <a:spcPts val="1400"/>
              </a:spcBef>
            </a:pPr>
            <a:r>
              <a:rPr lang="en-US" dirty="0">
                <a:solidFill>
                  <a:schemeClr val="accent3">
                    <a:lumMod val="25000"/>
                  </a:schemeClr>
                </a:solidFill>
                <a:latin typeface="Abadi"/>
              </a:rPr>
              <a:t>Breakdown: It visually compares the count of successful vs. failed launches from that specific site.</a:t>
            </a:r>
          </a:p>
          <a:p>
            <a:pPr>
              <a:lnSpc>
                <a:spcPct val="100000"/>
              </a:lnSpc>
              <a:spcBef>
                <a:spcPts val="1400"/>
              </a:spcBef>
            </a:pPr>
            <a:r>
              <a:rPr lang="en-US" dirty="0">
                <a:solidFill>
                  <a:schemeClr val="accent3">
                    <a:lumMod val="25000"/>
                  </a:schemeClr>
                </a:solidFill>
                <a:latin typeface="Abadi"/>
              </a:rPr>
              <a:t>Insight: A large green (success) segment indicates strong operational performance, suggesting the site's maturity, infrastructure advantage, or mission-critical role.</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vs. Failure Breakdown for Top Performing Launch Site</a:t>
            </a:r>
          </a:p>
        </p:txBody>
      </p:sp>
      <p:pic>
        <p:nvPicPr>
          <p:cNvPr id="4" name="Picture 3">
            <a:extLst>
              <a:ext uri="{FF2B5EF4-FFF2-40B4-BE49-F238E27FC236}">
                <a16:creationId xmlns:a16="http://schemas.microsoft.com/office/drawing/2014/main" id="{B1166875-8BC6-C476-4B48-6EE0EEE09AF1}"/>
              </a:ext>
            </a:extLst>
          </p:cNvPr>
          <p:cNvPicPr>
            <a:picLocks noChangeAspect="1"/>
          </p:cNvPicPr>
          <p:nvPr/>
        </p:nvPicPr>
        <p:blipFill>
          <a:blip r:embed="rId3"/>
          <a:stretch>
            <a:fillRect/>
          </a:stretch>
        </p:blipFill>
        <p:spPr>
          <a:xfrm>
            <a:off x="0" y="1377386"/>
            <a:ext cx="12192000" cy="291984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637053"/>
            <a:ext cx="10414662" cy="1813307"/>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Scatter Plot Dynamics: Each point represents a launch, plotted by payload mass and launch outcome, color-coded for success or failure.</a:t>
            </a:r>
          </a:p>
          <a:p>
            <a:pPr>
              <a:lnSpc>
                <a:spcPct val="100000"/>
              </a:lnSpc>
              <a:spcBef>
                <a:spcPts val="1400"/>
              </a:spcBef>
            </a:pPr>
            <a:r>
              <a:rPr lang="en-US" sz="2200" dirty="0">
                <a:solidFill>
                  <a:schemeClr val="accent3">
                    <a:lumMod val="25000"/>
                  </a:schemeClr>
                </a:solidFill>
                <a:latin typeface="Abadi" panose="020B0604020104020204" pitchFamily="34" charset="0"/>
              </a:rPr>
              <a:t>Range Slider Interaction: The payload range slider filters launches to explore trends in different payload categories (e.g., light vs. heavy missions).</a:t>
            </a:r>
          </a:p>
          <a:p>
            <a:pPr>
              <a:lnSpc>
                <a:spcPct val="100000"/>
              </a:lnSpc>
              <a:spcBef>
                <a:spcPts val="1400"/>
              </a:spcBef>
            </a:pPr>
            <a:r>
              <a:rPr lang="en-US" sz="2200" dirty="0">
                <a:solidFill>
                  <a:schemeClr val="accent3">
                    <a:lumMod val="25000"/>
                  </a:schemeClr>
                </a:solidFill>
                <a:latin typeface="Abadi" panose="020B0604020104020204" pitchFamily="34" charset="0"/>
              </a:rPr>
              <a:t>Insight: Success rates tend to be higher for payloads under 6000 kg. Boosters like F9 FT and F9 Block 5 show strong success clusters, indicating reliability for medium to heavy payloads.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 Across All Sites</a:t>
            </a:r>
          </a:p>
        </p:txBody>
      </p:sp>
      <p:pic>
        <p:nvPicPr>
          <p:cNvPr id="4" name="Picture 3">
            <a:extLst>
              <a:ext uri="{FF2B5EF4-FFF2-40B4-BE49-F238E27FC236}">
                <a16:creationId xmlns:a16="http://schemas.microsoft.com/office/drawing/2014/main" id="{62BDDA4F-CEE7-2B18-13DF-432A29DAE4EA}"/>
              </a:ext>
            </a:extLst>
          </p:cNvPr>
          <p:cNvPicPr>
            <a:picLocks noChangeAspect="1"/>
          </p:cNvPicPr>
          <p:nvPr/>
        </p:nvPicPr>
        <p:blipFill>
          <a:blip r:embed="rId3"/>
          <a:stretch>
            <a:fillRect/>
          </a:stretch>
        </p:blipFill>
        <p:spPr>
          <a:xfrm>
            <a:off x="27955" y="1413979"/>
            <a:ext cx="12192000" cy="289679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525268" y="1409428"/>
            <a:ext cx="5325989" cy="5303887"/>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Bar Chart Representation: Each bar displays the classification accuracy of a model (e.g., Logistic Regression, SVM, Decision Tree, KNN).</a:t>
            </a:r>
          </a:p>
          <a:p>
            <a:pPr>
              <a:lnSpc>
                <a:spcPct val="100000"/>
              </a:lnSpc>
              <a:spcBef>
                <a:spcPts val="1400"/>
              </a:spcBef>
            </a:pPr>
            <a:r>
              <a:rPr lang="en-US" sz="2200" dirty="0">
                <a:solidFill>
                  <a:schemeClr val="accent3">
                    <a:lumMod val="25000"/>
                  </a:schemeClr>
                </a:solidFill>
                <a:latin typeface="Abadi" panose="020B0604020104020204" pitchFamily="34" charset="0"/>
              </a:rPr>
              <a:t>Clear Comparison: The visual makes it easy to compare the performance of different models on the validation/test set.</a:t>
            </a:r>
          </a:p>
          <a:p>
            <a:pPr>
              <a:lnSpc>
                <a:spcPct val="100000"/>
              </a:lnSpc>
              <a:spcBef>
                <a:spcPts val="1400"/>
              </a:spcBef>
            </a:pPr>
            <a:r>
              <a:rPr lang="en-US" sz="2200" dirty="0">
                <a:solidFill>
                  <a:schemeClr val="accent3">
                    <a:lumMod val="25000"/>
                  </a:schemeClr>
                </a:solidFill>
                <a:latin typeface="Abadi" panose="020B0604020104020204" pitchFamily="34" charset="0"/>
              </a:rPr>
              <a:t>Insight: The model with the highest classification accuracy Decision Tree demonstrates the best predictive performance in this SpaceX launch success classification task.</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33F89A06-7623-1F66-4F9C-B658F47EAE77}"/>
              </a:ext>
            </a:extLst>
          </p:cNvPr>
          <p:cNvPicPr>
            <a:picLocks noChangeAspect="1"/>
          </p:cNvPicPr>
          <p:nvPr/>
        </p:nvPicPr>
        <p:blipFill>
          <a:blip r:embed="rId3"/>
          <a:stretch>
            <a:fillRect/>
          </a:stretch>
        </p:blipFill>
        <p:spPr>
          <a:xfrm>
            <a:off x="206751" y="1327309"/>
            <a:ext cx="6318517" cy="546812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2" y="1435261"/>
            <a:ext cx="5497918" cy="4991950"/>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True Positives (TP): Cases where the model correctly predicted a successful launch.</a:t>
            </a:r>
          </a:p>
          <a:p>
            <a:pPr>
              <a:lnSpc>
                <a:spcPct val="100000"/>
              </a:lnSpc>
              <a:spcBef>
                <a:spcPts val="1400"/>
              </a:spcBef>
            </a:pPr>
            <a:r>
              <a:rPr lang="en-US" sz="2200" dirty="0">
                <a:solidFill>
                  <a:schemeClr val="accent3">
                    <a:lumMod val="25000"/>
                  </a:schemeClr>
                </a:solidFill>
                <a:latin typeface="Abadi" panose="020B0604020104020204" pitchFamily="34" charset="0"/>
              </a:rPr>
              <a:t>True Negatives (TN): Cases where the model correctly predicted a failure.</a:t>
            </a:r>
          </a:p>
          <a:p>
            <a:pPr>
              <a:lnSpc>
                <a:spcPct val="100000"/>
              </a:lnSpc>
              <a:spcBef>
                <a:spcPts val="1400"/>
              </a:spcBef>
            </a:pPr>
            <a:r>
              <a:rPr lang="en-US" sz="2200" dirty="0">
                <a:solidFill>
                  <a:schemeClr val="accent3">
                    <a:lumMod val="25000"/>
                  </a:schemeClr>
                </a:solidFill>
                <a:latin typeface="Abadi" panose="020B0604020104020204" pitchFamily="34" charset="0"/>
              </a:rPr>
              <a:t>False Positives (FP): Cases where the model predicted a success, but it was a failure.</a:t>
            </a:r>
          </a:p>
          <a:p>
            <a:pPr>
              <a:lnSpc>
                <a:spcPct val="100000"/>
              </a:lnSpc>
              <a:spcBef>
                <a:spcPts val="1400"/>
              </a:spcBef>
            </a:pPr>
            <a:r>
              <a:rPr lang="en-US" sz="2200" dirty="0">
                <a:solidFill>
                  <a:schemeClr val="accent3">
                    <a:lumMod val="25000"/>
                  </a:schemeClr>
                </a:solidFill>
                <a:latin typeface="Abadi" panose="020B0604020104020204" pitchFamily="34" charset="0"/>
              </a:rPr>
              <a:t>False Negatives (FN): Cases where the model predicted a failure, but it was a success.</a:t>
            </a:r>
          </a:p>
          <a:p>
            <a:pPr>
              <a:lnSpc>
                <a:spcPct val="100000"/>
              </a:lnSpc>
              <a:spcBef>
                <a:spcPts val="1400"/>
              </a:spcBef>
            </a:pPr>
            <a:r>
              <a:rPr lang="en-US" sz="2200" dirty="0">
                <a:solidFill>
                  <a:schemeClr val="accent3">
                    <a:lumMod val="25000"/>
                  </a:schemeClr>
                </a:solidFill>
                <a:latin typeface="Abadi" panose="020B0604020104020204" pitchFamily="34" charset="0"/>
              </a:rPr>
              <a:t>Insights: The confusion matrix provides a detailed evaluation of the model's performance beyond overall accuracy. The high number of true positives and true negatives in the matrix confirms that the model is reliable in both predicting launch successes and failures. Low false positives/negatives further suggest balanced prediction capability.</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BA8EF366-A8E6-5C1D-ECB2-9F577207CE8A}"/>
              </a:ext>
            </a:extLst>
          </p:cNvPr>
          <p:cNvPicPr>
            <a:picLocks noChangeAspect="1"/>
          </p:cNvPicPr>
          <p:nvPr/>
        </p:nvPicPr>
        <p:blipFill>
          <a:blip r:embed="rId3"/>
          <a:stretch>
            <a:fillRect/>
          </a:stretch>
        </p:blipFill>
        <p:spPr>
          <a:xfrm>
            <a:off x="6267929" y="1435260"/>
            <a:ext cx="5714277" cy="488408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launch activity is concentrated at a few key U.S. sites, with varying success rates influenced by site infrastructure and mission complexity.</a:t>
            </a:r>
          </a:p>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revealed patterns between payload mass, orbit type, and launch outcomes, aiding in identifying risk factors for launch failure.</a:t>
            </a:r>
          </a:p>
          <a:p>
            <a:pPr>
              <a:lnSpc>
                <a:spcPct val="100000"/>
              </a:lnSpc>
              <a:spcBef>
                <a:spcPts val="1400"/>
              </a:spcBef>
            </a:pPr>
            <a:r>
              <a:rPr lang="en-US" sz="2200" dirty="0">
                <a:solidFill>
                  <a:schemeClr val="accent3">
                    <a:lumMod val="25000"/>
                  </a:schemeClr>
                </a:solidFill>
                <a:latin typeface="Abadi" panose="020B0604020104020204" pitchFamily="34" charset="0"/>
              </a:rPr>
              <a:t>Interactive visualizations using Folium and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provided clear insights into spatial logistics and operational performance.</a:t>
            </a:r>
          </a:p>
          <a:p>
            <a:pPr>
              <a:lnSpc>
                <a:spcPct val="100000"/>
              </a:lnSpc>
              <a:spcBef>
                <a:spcPts val="1400"/>
              </a:spcBef>
            </a:pPr>
            <a:r>
              <a:rPr lang="en-US" sz="2200" dirty="0">
                <a:solidFill>
                  <a:schemeClr val="accent3">
                    <a:lumMod val="25000"/>
                  </a:schemeClr>
                </a:solidFill>
                <a:latin typeface="Abadi" panose="020B0604020104020204" pitchFamily="34" charset="0"/>
              </a:rPr>
              <a:t>Among the classification models built, the best performing model Decision Tree achieved the highest accuracy, making it suitable for predicting future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Data-driven decision-making is feasible for launch reliability analysis, showcasing how machine learning and visualization can support aerospace operations.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link of project : </a:t>
            </a:r>
            <a:r>
              <a:rPr lang="en-US" sz="2200" dirty="0">
                <a:solidFill>
                  <a:schemeClr val="accent3">
                    <a:lumMod val="25000"/>
                  </a:schemeClr>
                </a:solidFill>
                <a:latin typeface="Abadi" panose="020B0604020104020204" pitchFamily="34" charset="0"/>
                <a:hlinkClick r:id="rId4"/>
              </a:rPr>
              <a:t>https://github.com/Shivasharanu-SN/Data-Science/tree/main/Applied%20data%20science%20project</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9" y="1371600"/>
            <a:ext cx="10140800" cy="542108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Launch data was collected using the SpaceX REST API and web scraping from Wikipedia to compile relevant features like payload, launch site, and landing outcome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collected data was cleaned and structured by handling missing values, converting data types, and engineering new features for modeling.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Four classification models—Logistic Regression, SVM, Decision Tree, and KNN—were trained to predict first-stage landing success.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2400" dirty="0"/>
              <a:t>The dataset was collected using two primary sources:</a:t>
            </a:r>
          </a:p>
          <a:p>
            <a:r>
              <a:rPr lang="en-US" sz="2400" b="1" dirty="0"/>
              <a:t>SpaceX REST API</a:t>
            </a:r>
            <a:r>
              <a:rPr lang="en-US" sz="2400" dirty="0"/>
              <a:t> – to retrieve structured launch data (e.g., flight number, launch site, payload mass, orbit, landing success).</a:t>
            </a:r>
          </a:p>
          <a:p>
            <a:r>
              <a:rPr lang="en-US" sz="2400" b="1" dirty="0"/>
              <a:t>Wikipedia Web Scraping</a:t>
            </a:r>
            <a:r>
              <a:rPr lang="en-US" sz="2400" dirty="0"/>
              <a:t> – to extract additional launch information such as booster version and detailed launch outcomes.</a:t>
            </a:r>
          </a:p>
          <a:p>
            <a:r>
              <a:rPr lang="en-US" sz="2400" dirty="0"/>
              <a:t>The collected raw data was then </a:t>
            </a:r>
            <a:r>
              <a:rPr lang="en-US" sz="2400" b="1" dirty="0"/>
              <a:t>merged</a:t>
            </a:r>
            <a:r>
              <a:rPr lang="en-US" sz="2400" dirty="0"/>
              <a:t>, </a:t>
            </a:r>
            <a:r>
              <a:rPr lang="en-US" sz="2400" b="1" dirty="0"/>
              <a:t>filtered</a:t>
            </a:r>
            <a:r>
              <a:rPr lang="en-US" sz="2400" dirty="0"/>
              <a:t>, and </a:t>
            </a:r>
            <a:r>
              <a:rPr lang="en-US" sz="2400" b="1" dirty="0"/>
              <a:t>stored in structured format</a:t>
            </a:r>
            <a:r>
              <a:rPr lang="en-US" sz="2400" dirty="0"/>
              <a:t> for further cleaning and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8424862" cy="4225925"/>
          </a:xfrm>
          <a:prstGeom prst="rect">
            <a:avLst/>
          </a:prstGeom>
        </p:spPr>
        <p:txBody>
          <a:bodyPr vert="horz" lIns="91440" tIns="45720" rIns="91440" bIns="45720" rtlCol="0" anchor="t">
            <a:normAutofit/>
          </a:bodyPr>
          <a:lstStyle/>
          <a:p>
            <a:pPr>
              <a:lnSpc>
                <a:spcPct val="100000"/>
              </a:lnSpc>
              <a:spcBef>
                <a:spcPts val="1400"/>
              </a:spcBef>
            </a:pPr>
            <a:r>
              <a:rPr lang="en-US" sz="2400" dirty="0"/>
              <a:t>Data was collected by making </a:t>
            </a:r>
            <a:r>
              <a:rPr lang="en-US" sz="2400" b="1" dirty="0"/>
              <a:t>SpaceX REST API calls</a:t>
            </a:r>
            <a:r>
              <a:rPr lang="en-US" sz="2400" dirty="0"/>
              <a:t> to retrieve structured launch data in JSON format, which was then parsed into a </a:t>
            </a:r>
            <a:r>
              <a:rPr lang="en-US" sz="2400" dirty="0" err="1"/>
              <a:t>DataFrame</a:t>
            </a:r>
            <a:r>
              <a:rPr lang="en-US" sz="2400" dirty="0"/>
              <a:t> for further processing.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 notebook </a:t>
            </a:r>
            <a:r>
              <a:rPr lang="en-US" sz="2200" dirty="0">
                <a:solidFill>
                  <a:schemeClr val="accent3">
                    <a:lumMod val="25000"/>
                  </a:schemeClr>
                </a:solidFill>
                <a:latin typeface="Abadi" panose="020B0604020104020204" pitchFamily="34" charset="0"/>
                <a:hlinkClick r:id="rId3"/>
              </a:rPr>
              <a:t>https://github.com/Shivasharanu-SN/Data-Science/blob/main/Applied%20data%20science%20project/jupyter-labs-spacex-data-collection-api-v2.ipynb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5" name="Picture 14">
            <a:extLst>
              <a:ext uri="{FF2B5EF4-FFF2-40B4-BE49-F238E27FC236}">
                <a16:creationId xmlns:a16="http://schemas.microsoft.com/office/drawing/2014/main" id="{E41EF603-9DCB-A990-0DB2-0CB7BB868DE2}"/>
              </a:ext>
            </a:extLst>
          </p:cNvPr>
          <p:cNvPicPr>
            <a:picLocks noChangeAspect="1"/>
          </p:cNvPicPr>
          <p:nvPr/>
        </p:nvPicPr>
        <p:blipFill>
          <a:blip r:embed="rId4"/>
          <a:stretch>
            <a:fillRect/>
          </a:stretch>
        </p:blipFill>
        <p:spPr>
          <a:xfrm>
            <a:off x="9266237" y="1800225"/>
            <a:ext cx="2105025" cy="391477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605280"/>
            <a:ext cx="7246229" cy="4714070"/>
          </a:xfrm>
          <a:prstGeom prst="rect">
            <a:avLst/>
          </a:prstGeom>
        </p:spPr>
        <p:txBody>
          <a:bodyPr lIns="91440" tIns="45720" rIns="91440" bIns="45720" anchor="t">
            <a:noAutofit/>
          </a:bodyPr>
          <a:lstStyle/>
          <a:p>
            <a:pPr>
              <a:lnSpc>
                <a:spcPct val="100000"/>
              </a:lnSpc>
              <a:spcBef>
                <a:spcPts val="1400"/>
              </a:spcBef>
            </a:pPr>
            <a:r>
              <a:rPr lang="en-US" sz="2400" dirty="0"/>
              <a:t>Web scraping was performed on the </a:t>
            </a:r>
            <a:r>
              <a:rPr lang="en-US" sz="2400" b="1" dirty="0"/>
              <a:t>Wikipedia Falcon 9 launch history page</a:t>
            </a:r>
            <a:r>
              <a:rPr lang="en-US" sz="2400" dirty="0"/>
              <a:t> to extract tabular launch data using </a:t>
            </a:r>
            <a:r>
              <a:rPr lang="en-US" sz="2400" dirty="0" err="1"/>
              <a:t>BeautifulSoup</a:t>
            </a:r>
            <a:r>
              <a:rPr lang="en-US" sz="2400" dirty="0"/>
              <a:t>, which was then parsed into a structured </a:t>
            </a:r>
            <a:r>
              <a:rPr lang="en-US" sz="2400" dirty="0" err="1"/>
              <a:t>DataFrame</a:t>
            </a:r>
            <a:r>
              <a:rPr lang="en-US" sz="2400" dirty="0"/>
              <a: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 </a:t>
            </a:r>
            <a:r>
              <a:rPr lang="en-US" sz="2200" dirty="0">
                <a:solidFill>
                  <a:schemeClr val="accent3">
                    <a:lumMod val="25000"/>
                  </a:schemeClr>
                </a:solidFill>
                <a:latin typeface="Abadi" panose="020B0604020104020204" pitchFamily="34" charset="0"/>
                <a:hlinkClick r:id="rId3"/>
              </a:rPr>
              <a:t>https://github.com/Shivasharanu-SN/Data-Science/blob/main/Applied%20data%20science%20project/jupyter-labs-webscraping.ipynb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a:extLst>
              <a:ext uri="{FF2B5EF4-FFF2-40B4-BE49-F238E27FC236}">
                <a16:creationId xmlns:a16="http://schemas.microsoft.com/office/drawing/2014/main" id="{A0EC78C1-EE19-8105-3AB6-D3A312833167}"/>
              </a:ext>
            </a:extLst>
          </p:cNvPr>
          <p:cNvPicPr>
            <a:picLocks noChangeAspect="1"/>
          </p:cNvPicPr>
          <p:nvPr/>
        </p:nvPicPr>
        <p:blipFill>
          <a:blip r:embed="rId4"/>
          <a:stretch>
            <a:fillRect/>
          </a:stretch>
        </p:blipFill>
        <p:spPr>
          <a:xfrm>
            <a:off x="8340335" y="1605281"/>
            <a:ext cx="2676525" cy="471407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362</TotalTime>
  <Words>3046</Words>
  <Application>Microsoft Office PowerPoint</Application>
  <PresentationFormat>Widescreen</PresentationFormat>
  <Paragraphs>237</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SHIVASHARANU S N</cp:lastModifiedBy>
  <cp:revision>277</cp:revision>
  <dcterms:created xsi:type="dcterms:W3CDTF">2021-04-29T18:58:34Z</dcterms:created>
  <dcterms:modified xsi:type="dcterms:W3CDTF">2025-07-14T06:46:03Z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